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56" r:id="rId5"/>
    <p:sldId id="259" r:id="rId6"/>
    <p:sldId id="293" r:id="rId7"/>
    <p:sldId id="261" r:id="rId8"/>
    <p:sldId id="295" r:id="rId9"/>
    <p:sldId id="262" r:id="rId10"/>
    <p:sldId id="260" r:id="rId11"/>
    <p:sldId id="263" r:id="rId12"/>
    <p:sldId id="296" r:id="rId13"/>
    <p:sldId id="264" r:id="rId14"/>
    <p:sldId id="265" r:id="rId15"/>
    <p:sldId id="267" r:id="rId16"/>
    <p:sldId id="268" r:id="rId17"/>
    <p:sldId id="294" r:id="rId18"/>
    <p:sldId id="270" r:id="rId19"/>
    <p:sldId id="271" r:id="rId20"/>
    <p:sldId id="266" r:id="rId21"/>
    <p:sldId id="272" r:id="rId22"/>
    <p:sldId id="273" r:id="rId23"/>
    <p:sldId id="274" r:id="rId24"/>
    <p:sldId id="280" r:id="rId25"/>
    <p:sldId id="281" r:id="rId26"/>
    <p:sldId id="282" r:id="rId27"/>
    <p:sldId id="283" r:id="rId28"/>
    <p:sldId id="284" r:id="rId29"/>
    <p:sldId id="297" r:id="rId30"/>
    <p:sldId id="285" r:id="rId31"/>
    <p:sldId id="286" r:id="rId32"/>
    <p:sldId id="300" r:id="rId33"/>
    <p:sldId id="292" r:id="rId34"/>
    <p:sldId id="291" r:id="rId35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83" autoAdjust="0"/>
  </p:normalViewPr>
  <p:slideViewPr>
    <p:cSldViewPr snapToGrid="0" showGuides="1">
      <p:cViewPr varScale="1">
        <p:scale>
          <a:sx n="62" d="100"/>
          <a:sy n="62" d="100"/>
        </p:scale>
        <p:origin x="48" y="3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07.04.2023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69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597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17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 - COOLING SEASON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66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803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28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712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249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0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62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860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883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074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1418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6027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31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67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03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62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 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02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67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5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63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D.2.3  - THERMAL COMFORT INDEX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28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83" r:id="rId25"/>
    <p:sldLayoutId id="2147483684" r:id="rId26"/>
    <p:sldLayoutId id="2147483685" r:id="rId2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ec.europa.eu/environment/eussd/buildings.htm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3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png"/><Relationship Id="rId11" Type="http://schemas.openxmlformats.org/officeDocument/2006/relationships/image" Target="../media/image50.png"/><Relationship Id="rId5" Type="http://schemas.openxmlformats.org/officeDocument/2006/relationships/image" Target="../media/image46.png"/><Relationship Id="rId10" Type="http://schemas.openxmlformats.org/officeDocument/2006/relationships/image" Target="../media/image49.png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ec.europa.eu/environment/eussd/buildings.htm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  <a:endParaRPr lang="it-IT" dirty="0"/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البناء المستدام – معيار البناء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8600"/>
            <a:ext cx="2133600" cy="27940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555122" y="778843"/>
            <a:ext cx="3302879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35425"/>
            <a:ext cx="6103547" cy="13853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dirty="0"/>
              <a:t>يتم تقدير أو قياس قيمة PPD </a:t>
            </a:r>
            <a:r>
              <a:rPr lang="ar-JO" dirty="0"/>
              <a:t>(</a:t>
            </a:r>
            <a:r>
              <a:rPr lang="ar" dirty="0"/>
              <a:t>النسبة </a:t>
            </a:r>
            <a:r>
              <a:rPr lang="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المئوية المتوقعة غير ال</a:t>
            </a:r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</a:t>
            </a:r>
            <a:r>
              <a:rPr lang="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ضية</a:t>
            </a:r>
            <a:r>
              <a: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ar-JO" dirty="0"/>
              <a:t> </a:t>
            </a:r>
            <a:r>
              <a:rPr lang="ar" dirty="0"/>
              <a:t>وفقًا لمعيار </a:t>
            </a:r>
            <a:r>
              <a:rPr lang="ar" b="1" dirty="0"/>
              <a:t>EN 16798 في </a:t>
            </a:r>
            <a:r>
              <a:rPr lang="ar" dirty="0"/>
              <a:t>كل من ظروف الصيف والشتاء . ي</a:t>
            </a:r>
            <a:r>
              <a:rPr lang="ar-JO" dirty="0"/>
              <a:t>ُ</a:t>
            </a:r>
            <a:r>
              <a:rPr lang="ar" dirty="0"/>
              <a:t>تب</a:t>
            </a:r>
            <a:r>
              <a:rPr lang="ar-JO" dirty="0"/>
              <a:t>ّ</a:t>
            </a:r>
            <a:r>
              <a:rPr lang="ar" dirty="0"/>
              <a:t>ع هذا النهج على غرار </a:t>
            </a:r>
            <a:r>
              <a:rPr lang="ar" b="1" dirty="0"/>
              <a:t>معيار ASHRAE 55 </a:t>
            </a:r>
            <a:r>
              <a:rPr lang="ar" dirty="0"/>
              <a:t>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84" y="3911116"/>
            <a:ext cx="1244931" cy="1005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929" y="2920798"/>
            <a:ext cx="1075763" cy="1005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84" y="2831096"/>
            <a:ext cx="1333500" cy="962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314715F-6FD1-4034-9502-AA2986808558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4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30365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200" dirty="0"/>
              <a:t> </a:t>
            </a:r>
            <a:endParaRPr lang="it-IT" sz="22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i="1" u="sng" dirty="0"/>
              <a:t>تقدير أو قياس </a:t>
            </a:r>
            <a:r>
              <a:rPr lang="ar" b="1" i="1" u="sng" dirty="0"/>
              <a:t>PMV في كل </a:t>
            </a:r>
            <a:r>
              <a:rPr lang="ar" i="1" u="sng" dirty="0"/>
              <a:t>مساحة محددة </a:t>
            </a:r>
            <a:r>
              <a:rPr lang="ar" dirty="0"/>
              <a:t>*</a:t>
            </a:r>
            <a:endParaRPr lang="en-GB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i="1" u="sng" dirty="0"/>
              <a:t>احسب </a:t>
            </a:r>
            <a:r>
              <a:rPr lang="ar" b="1" i="1" u="sng" dirty="0"/>
              <a:t>PPD</a:t>
            </a:r>
            <a:r>
              <a:rPr lang="ar-JO" b="1" i="1" u="sng" dirty="0"/>
              <a:t> </a:t>
            </a:r>
            <a:r>
              <a:rPr lang="ar-JO" b="1" i="1" dirty="0"/>
              <a:t>(</a:t>
            </a:r>
            <a:r>
              <a:rPr lang="ar" dirty="0"/>
              <a:t>النسبة المئوية المتوقعة غير ال</a:t>
            </a:r>
            <a:r>
              <a:rPr lang="ar-JO" dirty="0"/>
              <a:t>مر</a:t>
            </a:r>
            <a:r>
              <a:rPr lang="ar" dirty="0"/>
              <a:t>ضية</a:t>
            </a:r>
            <a:r>
              <a:rPr lang="ar-JO" dirty="0"/>
              <a:t>) </a:t>
            </a:r>
            <a:r>
              <a:rPr lang="ar" dirty="0"/>
              <a:t> </a:t>
            </a:r>
            <a:r>
              <a:rPr lang="ar" i="1" dirty="0"/>
              <a:t>في </a:t>
            </a:r>
            <a:r>
              <a:rPr lang="ar" i="1" u="sng" dirty="0"/>
              <a:t>كل مساحة محددة </a:t>
            </a:r>
            <a:r>
              <a:rPr lang="ar" dirty="0"/>
              <a:t>، [٪] *</a:t>
            </a:r>
            <a:endParaRPr lang="en-GB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dirty="0"/>
              <a:t>احسب </a:t>
            </a:r>
            <a:r>
              <a:rPr lang="ar" b="1" dirty="0"/>
              <a:t>مساحة ا</a:t>
            </a:r>
            <a:r>
              <a:rPr lang="ar-JO" b="1" dirty="0"/>
              <a:t>لطوابق</a:t>
            </a:r>
            <a:r>
              <a:rPr lang="ar" b="1" dirty="0"/>
              <a:t> الداخلية </a:t>
            </a:r>
            <a:r>
              <a:rPr lang="ar" dirty="0"/>
              <a:t>لكل مساحة ، [م </a:t>
            </a:r>
            <a:r>
              <a:rPr lang="ar" baseline="30000" dirty="0"/>
              <a:t>2 </a:t>
            </a:r>
            <a:r>
              <a:rPr lang="ar" dirty="0"/>
              <a:t>]</a:t>
            </a:r>
            <a:endParaRPr lang="en-GB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dirty="0"/>
              <a:t>احسب </a:t>
            </a:r>
            <a:r>
              <a:rPr lang="ar" b="1" dirty="0"/>
              <a:t>إجمالي مساحة ال</a:t>
            </a:r>
            <a:r>
              <a:rPr lang="ar-JO" b="1" dirty="0"/>
              <a:t>طوابق</a:t>
            </a:r>
            <a:r>
              <a:rPr lang="ar" b="1" dirty="0"/>
              <a:t> الداخلية </a:t>
            </a:r>
            <a:r>
              <a:rPr lang="ar" dirty="0"/>
              <a:t>للمساحات المحددة ، [م </a:t>
            </a:r>
            <a:r>
              <a:rPr lang="ar" baseline="30000" dirty="0"/>
              <a:t>2 </a:t>
            </a:r>
            <a:r>
              <a:rPr lang="ar" dirty="0"/>
              <a:t>] </a:t>
            </a:r>
            <a:endParaRPr lang="en-GB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dirty="0"/>
              <a:t>اجمع PPD في كل مساحة مضروبة في المنطقة المقابلة لحساب </a:t>
            </a:r>
            <a:r>
              <a:rPr lang="ar" b="1" dirty="0"/>
              <a:t>PPD الموزون</a:t>
            </a:r>
            <a:endParaRPr lang="en-GB" b="1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dirty="0"/>
              <a:t>احسب قيمة المؤشر كنسبة </a:t>
            </a:r>
            <a:r>
              <a:rPr lang="ar" b="1" dirty="0"/>
              <a:t>PPD الموزونة ( </a:t>
            </a:r>
            <a:r>
              <a:rPr lang="ar" dirty="0">
                <a:solidFill>
                  <a:srgbClr val="1A965E"/>
                </a:solidFill>
              </a:rPr>
              <a:t>الخطوة 5) </a:t>
            </a:r>
            <a:r>
              <a:rPr lang="ar" dirty="0"/>
              <a:t>إلى إجمالي </a:t>
            </a:r>
            <a:r>
              <a:rPr lang="ar" b="1" dirty="0"/>
              <a:t>مساحة ال</a:t>
            </a:r>
            <a:r>
              <a:rPr lang="ar-JO" b="1" dirty="0"/>
              <a:t>طوابق</a:t>
            </a:r>
            <a:r>
              <a:rPr lang="ar" b="1" dirty="0"/>
              <a:t> الداخلية </a:t>
            </a:r>
            <a:r>
              <a:rPr lang="ar" dirty="0">
                <a:solidFill>
                  <a:srgbClr val="1A965E"/>
                </a:solidFill>
              </a:rPr>
              <a:t>(الخطوة 4 ) </a:t>
            </a:r>
            <a:r>
              <a:rPr lang="ar" dirty="0"/>
              <a:t>، [٪]</a:t>
            </a:r>
            <a:endParaRPr lang="en-GB" b="1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1230" y="6578600"/>
            <a:ext cx="2133600" cy="27940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295449" y="795428"/>
            <a:ext cx="279625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647" y="5244380"/>
            <a:ext cx="1893849" cy="125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789571" y="5798690"/>
            <a:ext cx="445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٪</a:t>
            </a:r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3724BC-959D-446D-BE88-D361F5D1EDEC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44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6"/>
            <a:ext cx="8690786" cy="272773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خطوات الحساب 1 و 2:</a:t>
            </a:r>
            <a:r>
              <a:rPr lang="ar" sz="2200" dirty="0"/>
              <a:t> </a:t>
            </a:r>
            <a:endParaRPr lang="it-IT" sz="2200" dirty="0"/>
          </a:p>
          <a:p>
            <a:pPr marL="457200" lvl="0" indent="-457200" algn="r" rtl="1">
              <a:buFont typeface="+mj-lt"/>
              <a:buAutoNum type="arabicPeriod"/>
            </a:pPr>
            <a:r>
              <a:rPr lang="ar" sz="2200" b="1" dirty="0"/>
              <a:t>تقدير PMV </a:t>
            </a:r>
            <a:r>
              <a:rPr lang="ar" sz="2200" dirty="0"/>
              <a:t>للمساحات في المباني قيد التصميم ، باستخدام الظروف الحرارية الداخلية وملابس ال</a:t>
            </a:r>
            <a:r>
              <a:rPr lang="ar-JO" sz="2200" dirty="0"/>
              <a:t>مستخدمين</a:t>
            </a:r>
            <a:r>
              <a:rPr lang="ar" sz="2200" dirty="0"/>
              <a:t> ومعدل التمثيل الغذائي (النشاط) كما هو متوقع لاستخدام المساحات الداخلية</a:t>
            </a:r>
          </a:p>
          <a:p>
            <a:pPr marL="693738" lvl="0" indent="-236538" algn="r" rtl="1">
              <a:buFont typeface="Courier New" panose="02070309020205020404" pitchFamily="49" charset="0"/>
              <a:buChar char="o"/>
            </a:pPr>
            <a:r>
              <a:rPr lang="ar" sz="2200" dirty="0"/>
              <a:t>بالنسبة </a:t>
            </a:r>
            <a:r>
              <a:rPr lang="ar" sz="2200" b="1" dirty="0"/>
              <a:t>للمساحات المكيفة ميكانيكيًا ، </a:t>
            </a:r>
            <a:r>
              <a:rPr lang="ar" sz="2200" dirty="0"/>
              <a:t>يتم ت</a:t>
            </a:r>
            <a:r>
              <a:rPr lang="ar-JO" sz="2200" dirty="0"/>
              <a:t>حديد</a:t>
            </a:r>
            <a:r>
              <a:rPr lang="ar" sz="2200" dirty="0"/>
              <a:t> ظروف التصميم (مثل درجة حرارة الهواء والرطوبة والسرعة) لتوفير راحة داخلية مقبولة</a:t>
            </a:r>
          </a:p>
          <a:p>
            <a:pPr marL="693738" lvl="0" indent="-236538" algn="r" rtl="1">
              <a:buFont typeface="Courier New" panose="02070309020205020404" pitchFamily="49" charset="0"/>
              <a:buChar char="o"/>
            </a:pPr>
            <a:r>
              <a:rPr lang="ar" sz="2200" dirty="0"/>
              <a:t>للمساحات </a:t>
            </a:r>
            <a:r>
              <a:rPr lang="ar" sz="2200" b="1" dirty="0"/>
              <a:t>ذات التهوية الطبيعية </a:t>
            </a:r>
            <a:r>
              <a:rPr lang="ar" sz="2200" dirty="0"/>
              <a:t>(بدون تبريد ميكانيكي) تحتاج إلى تقدير الظروف الداخلية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9550"/>
            <a:ext cx="2133600" cy="298450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716674" y="778843"/>
            <a:ext cx="371065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775" y="4424096"/>
            <a:ext cx="2521871" cy="1982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47" y="498478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23307" y="4954285"/>
            <a:ext cx="233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dirty="0"/>
              <a:t>منطقة الراحة الحرارية</a:t>
            </a:r>
            <a:endParaRPr lang="en-US" dirty="0"/>
          </a:p>
        </p:txBody>
      </p:sp>
      <p:pic>
        <p:nvPicPr>
          <p:cNvPr id="11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4EDDD32-D3CE-46BB-9A56-776F41CEE722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37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709589"/>
            <a:ext cx="8900850" cy="30365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spcBef>
                <a:spcPts val="0"/>
              </a:spcBef>
              <a:buFont typeface="+mj-lt"/>
              <a:buAutoNum type="arabicPeriod"/>
            </a:pPr>
            <a:r>
              <a:rPr lang="ar" sz="2200" b="1" dirty="0"/>
              <a:t>تقدير PMV في مساحة محددة</a:t>
            </a:r>
            <a:endParaRPr lang="it-IT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sz="2200" dirty="0"/>
              <a:t>درجة حرارة الهواء المصممة ( </a:t>
            </a:r>
            <a:r>
              <a:rPr lang="ar-JO" sz="2200" dirty="0"/>
              <a:t>لمبة</a:t>
            </a:r>
            <a:r>
              <a:rPr lang="ar" sz="2200" dirty="0"/>
              <a:t> جافة) والرطوبة النسبية لوظيفة المساحة الرئيسية ، على سبيل المثال للمكاتب 26 (20) درجة مئوية و 45 (35) ٪ في الصيف (الشتاء)</a:t>
            </a: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sz="2200" dirty="0"/>
              <a:t>حدد تصميم سرعة الهواء الداخلي ، على سبيل المثال 0.15 م / ث</a:t>
            </a:r>
            <a:endParaRPr lang="en-US" sz="2200" dirty="0"/>
          </a:p>
          <a:p>
            <a:pPr marL="800100" lvl="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sz="2200" dirty="0"/>
              <a:t>احسب متوسط درجة الحرارة المشعة لأسطح الجدران الداخلية ( </a:t>
            </a:r>
            <a:r>
              <a:rPr lang="ar" sz="2200" baseline="30000" dirty="0" err="1"/>
              <a:t>درجة </a:t>
            </a:r>
            <a:r>
              <a:rPr lang="ar" sz="2200" dirty="0" err="1"/>
              <a:t>مئوية </a:t>
            </a:r>
            <a:r>
              <a:rPr lang="ar" sz="2200" dirty="0"/>
              <a:t>)</a:t>
            </a:r>
          </a:p>
          <a:p>
            <a:pPr marL="457200" lvl="0" indent="0" algn="r" rtl="1">
              <a:spcBef>
                <a:spcPts val="0"/>
              </a:spcBef>
              <a:buNone/>
            </a:pPr>
            <a:endParaRPr lang="en-US" sz="2200" i="1" dirty="0"/>
          </a:p>
          <a:p>
            <a:pPr marL="0" lvl="0" indent="0" algn="r" rtl="1">
              <a:spcBef>
                <a:spcPts val="0"/>
              </a:spcBef>
              <a:buNone/>
            </a:pP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5900"/>
            <a:ext cx="2133600" cy="29210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665056" y="837844"/>
            <a:ext cx="6217658" cy="1158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المباني المكيفة ميكانيكياً</a:t>
            </a:r>
            <a:endParaRPr lang="it-IT" u="sng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43481" y="3771250"/>
            <a:ext cx="805703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900" b="1" i="1" dirty="0"/>
              <a:t>متوسط درجة الحرارة الإشعاعية </a:t>
            </a:r>
            <a:r>
              <a:rPr lang="ar" sz="1900" i="1" dirty="0"/>
              <a:t>( </a:t>
            </a:r>
            <a:r>
              <a:rPr lang="ar" sz="1900" i="1" dirty="0" err="1"/>
              <a:t>mrt </a:t>
            </a:r>
            <a:r>
              <a:rPr lang="ar" sz="1900" i="1" dirty="0"/>
              <a:t>) هو متغير رئيسي في إجراء الحسابات الحرارية لجسم الإنسان. إنها درجة الحرارة المنتظمة ل</a:t>
            </a:r>
            <a:r>
              <a:rPr lang="ar-JO" sz="1900" i="1" dirty="0"/>
              <a:t>لاطار</a:t>
            </a:r>
            <a:r>
              <a:rPr lang="ar" sz="1900" i="1" dirty="0"/>
              <a:t> الوهمي التي يكون فيه انتقال الحرارة المشعة من جسم الإنسان مساويًا لانتقال الحرارة المشعة في ال</a:t>
            </a:r>
            <a:r>
              <a:rPr lang="ar-JO" sz="1900" i="1" dirty="0"/>
              <a:t>اطار</a:t>
            </a:r>
            <a:r>
              <a:rPr lang="ar" sz="1900" i="1" dirty="0"/>
              <a:t> الفعلي غير المنتظمة . درجة الحرارة المشعة هي درجة حرارة سطح مكشوف في البيئة. عادة ما يتم دمج درجات حرارة الأسطح الفردية في متوسط درجة حرارة الإشعاع. يمكن أيضًا حساب </a:t>
            </a:r>
            <a:r>
              <a:rPr lang="ar" sz="1900" b="1" i="1" dirty="0"/>
              <a:t>متوسط درجة الحرارة الإشعاعية </a:t>
            </a:r>
            <a:r>
              <a:rPr lang="ar-JO" sz="1900" b="1" i="1" dirty="0"/>
              <a:t> </a:t>
            </a:r>
            <a:r>
              <a:rPr lang="ar" sz="1900" i="1" dirty="0"/>
              <a:t>من درجة حرارة الجدران والأسطح المحيطة ومواقعها بالنسبة للشخص.</a:t>
            </a:r>
          </a:p>
        </p:txBody>
      </p:sp>
      <p:sp>
        <p:nvSpPr>
          <p:cNvPr id="4" name="Double Brace 3"/>
          <p:cNvSpPr/>
          <p:nvPr/>
        </p:nvSpPr>
        <p:spPr>
          <a:xfrm>
            <a:off x="329003" y="3535854"/>
            <a:ext cx="8729144" cy="2317449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333884-2667-4E59-AF5F-783E3BC4FD2C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56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01770"/>
            <a:ext cx="8900850" cy="152001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sz="2200" dirty="0"/>
              <a:t>تحديد النشاط البدني الرئيسي لل</a:t>
            </a:r>
            <a:r>
              <a:rPr lang="ar-JO" sz="2200" dirty="0"/>
              <a:t>مستخدمين</a:t>
            </a:r>
            <a:r>
              <a:rPr lang="ar" sz="2200" dirty="0"/>
              <a:t> (المرتبط بمعدل الأيض) ، على سبيل المثال ، العمل المكتبي جالسًا (1 ميت)</a:t>
            </a:r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sz="2200" dirty="0"/>
              <a:t>تحديد النوع النموذجي لمجموعات الملابس ، مثل ملابس الصيف الداخلية الخفيفة (0.5 </a:t>
            </a:r>
            <a:r>
              <a:rPr lang="ar" sz="2200" dirty="0" err="1"/>
              <a:t>clo </a:t>
            </a:r>
            <a:r>
              <a:rPr lang="ar" sz="2200" dirty="0"/>
              <a:t>)</a:t>
            </a:r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2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000" dirty="0"/>
          </a:p>
          <a:p>
            <a:pPr marL="800100" algn="r" rt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ar" dirty="0"/>
              <a:t>احسب PMV باستخدام المعادلة الموضحة في EN ISO 7730</a:t>
            </a:r>
          </a:p>
          <a:p>
            <a:pPr marL="457200" lvl="0" indent="0" algn="r" rtl="1">
              <a:spcBef>
                <a:spcPts val="0"/>
              </a:spcBef>
              <a:buNone/>
            </a:pPr>
            <a:endParaRPr lang="en-US" sz="2200" i="1" dirty="0"/>
          </a:p>
          <a:p>
            <a:pPr marL="0" lvl="0" indent="0" algn="r" rtl="1">
              <a:spcBef>
                <a:spcPts val="0"/>
              </a:spcBef>
              <a:buNone/>
            </a:pPr>
            <a:endParaRPr lang="en-US" sz="2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5900"/>
            <a:ext cx="2133600" cy="292100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354071" y="805097"/>
            <a:ext cx="5656329" cy="541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1800" b="1" i="1" dirty="0">
                <a:cs typeface="Calibri" panose="020F0502020204030204" pitchFamily="34" charset="0"/>
              </a:rPr>
              <a:t>( م</a:t>
            </a:r>
            <a:r>
              <a:rPr lang="ar-JO" sz="1800" b="1" i="1" dirty="0">
                <a:cs typeface="Calibri" panose="020F0502020204030204" pitchFamily="34" charset="0"/>
              </a:rPr>
              <a:t>كيّف</a:t>
            </a:r>
            <a:r>
              <a:rPr lang="ar" sz="1800" b="1" i="1" dirty="0">
                <a:cs typeface="Calibri" panose="020F0502020204030204" pitchFamily="34" charset="0"/>
              </a:rPr>
              <a:t> ميكانيكيا )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34423" y="2921780"/>
            <a:ext cx="4208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dirty="0"/>
              <a:t>معدلات التمثيل الغذائي للأنشطة النموذجية (ASHRAE)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589402" y="2921780"/>
            <a:ext cx="3278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" dirty="0"/>
              <a:t>مجموعات الملابس النموذجية (ASHRAE)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6138F0-C9FE-4D57-ACF9-F3D93795EDD1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D461BBA-1824-400C-A4FE-8B4805844551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9" t="33226" r="38023" b="45413"/>
          <a:stretch/>
        </p:blipFill>
        <p:spPr bwMode="auto">
          <a:xfrm>
            <a:off x="864973" y="3385388"/>
            <a:ext cx="3707027" cy="163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05FDCC6-C566-4C32-AD2E-F3343FA93BDD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9" t="7232" r="42797" b="71491"/>
          <a:stretch/>
        </p:blipFill>
        <p:spPr bwMode="auto">
          <a:xfrm>
            <a:off x="5363273" y="3291111"/>
            <a:ext cx="3223307" cy="17257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19489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42903"/>
            <a:ext cx="8900850" cy="92151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 startAt="2"/>
            </a:pPr>
            <a:r>
              <a:rPr lang="ar" sz="2200" b="1" dirty="0"/>
              <a:t>تقدير PPD </a:t>
            </a:r>
            <a:r>
              <a:rPr lang="ar" sz="2200" dirty="0"/>
              <a:t>.</a:t>
            </a:r>
            <a:endParaRPr lang="en-US" sz="2200" dirty="0"/>
          </a:p>
          <a:p>
            <a:pPr marL="0" lvl="0" indent="0" algn="ctr" rtl="1">
              <a:buNone/>
            </a:pPr>
            <a:r>
              <a:rPr lang="ar" sz="2200" dirty="0"/>
              <a:t>PPD = 100-95 </a:t>
            </a:r>
            <a:r>
              <a:rPr lang="ar" sz="2200" dirty="0">
                <a:sym typeface="Wingdings"/>
              </a:rPr>
              <a:t>أوم</a:t>
            </a:r>
            <a:r>
              <a:rPr lang="ar" sz="2200" dirty="0"/>
              <a:t> </a:t>
            </a:r>
            <a:r>
              <a:rPr lang="ar" sz="2200" dirty="0" err="1"/>
              <a:t>إكسب </a:t>
            </a:r>
            <a:r>
              <a:rPr lang="ar" sz="2200" dirty="0"/>
              <a:t>[- ( 0.03353 </a:t>
            </a:r>
            <a:r>
              <a:rPr lang="ar" sz="2200" dirty="0">
                <a:sym typeface="Wingdings"/>
              </a:rPr>
              <a:t> </a:t>
            </a:r>
            <a:r>
              <a:rPr lang="ar" sz="2200" dirty="0"/>
              <a:t>PMV </a:t>
            </a:r>
            <a:r>
              <a:rPr lang="ar" sz="2200" baseline="30000" dirty="0"/>
              <a:t>4</a:t>
            </a:r>
            <a:r>
              <a:rPr lang="ar" sz="2200" dirty="0"/>
              <a:t> + 0.2179</a:t>
            </a:r>
            <a:r>
              <a:rPr lang="ar" sz="2200" dirty="0">
                <a:sym typeface="Wingdings"/>
              </a:rPr>
              <a:t>  </a:t>
            </a:r>
            <a:r>
              <a:rPr lang="ar" sz="2200" dirty="0"/>
              <a:t>PMV </a:t>
            </a:r>
            <a:r>
              <a:rPr lang="ar" sz="2200" baseline="30000" dirty="0"/>
              <a:t>2 </a:t>
            </a:r>
            <a:r>
              <a:rPr lang="ar" sz="2200" dirty="0"/>
              <a:t>)]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8600"/>
            <a:ext cx="2133600" cy="273468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8553" y="4416860"/>
            <a:ext cx="76304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ar" sz="2200" b="1" dirty="0"/>
              <a:t>تتوفر العديد من رموز الكمبيوتر التي تتوقع PMV و PPD</a:t>
            </a:r>
            <a:endParaRPr lang="en-US" sz="2200" b="1" dirty="0"/>
          </a:p>
          <a:p>
            <a:pPr indent="284163" algn="r" rtl="1"/>
            <a:r>
              <a:rPr lang="ar-JO" sz="2200" i="1" dirty="0"/>
              <a:t>مثل : أداة الراحة الحرارية </a:t>
            </a:r>
            <a:r>
              <a:rPr lang="en-US" sz="2200" i="1" dirty="0"/>
              <a:t>ASHRAE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01" y="4444676"/>
            <a:ext cx="842727" cy="811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8690" y="5213113"/>
            <a:ext cx="5393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b="1" dirty="0"/>
              <a:t>أداة على الإنترنت http : // Comfort.cbe.berkeley.edu  </a:t>
            </a:r>
            <a:endParaRPr lang="en-US" b="1" dirty="0"/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973276" y="779033"/>
            <a:ext cx="5440598" cy="571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1800" b="1" i="1" dirty="0">
                <a:cs typeface="Calibri" panose="020F0502020204030204" pitchFamily="34" charset="0"/>
              </a:rPr>
              <a:t>(مشروط ميكانيكيا </a:t>
            </a:r>
            <a:r>
              <a:rPr lang="ar" b="1" i="1" dirty="0">
                <a:cs typeface="Calibri" panose="020F0502020204030204" pitchFamily="34" charset="0"/>
              </a:rPr>
              <a:t>)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35411" y="2769276"/>
            <a:ext cx="7973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" sz="2200" dirty="0"/>
              <a:t>الظروف البيئية الحرارية المقبولة للراحة العامة :</a:t>
            </a:r>
          </a:p>
          <a:p>
            <a:pPr lvl="0" algn="r" rtl="1"/>
            <a:r>
              <a:rPr lang="ar" sz="2200" dirty="0"/>
              <a:t> </a:t>
            </a:r>
            <a:r>
              <a:rPr lang="ar" sz="2200" dirty="0">
                <a:solidFill>
                  <a:prstClr val="black"/>
                </a:solidFill>
              </a:rPr>
              <a:t>0.5 </a:t>
            </a:r>
            <a:r>
              <a:rPr lang="ar" sz="2200" dirty="0">
                <a:solidFill>
                  <a:prstClr val="black"/>
                </a:solidFill>
                <a:sym typeface="Symbol"/>
              </a:rPr>
              <a:t> </a:t>
            </a:r>
            <a:r>
              <a:rPr lang="ar" sz="2200" dirty="0">
                <a:solidFill>
                  <a:prstClr val="black"/>
                </a:solidFill>
              </a:rPr>
              <a:t>PMV </a:t>
            </a:r>
            <a:r>
              <a:rPr lang="ar" sz="2200" dirty="0">
                <a:solidFill>
                  <a:prstClr val="black"/>
                </a:solidFill>
                <a:sym typeface="Symbol"/>
              </a:rPr>
              <a:t> </a:t>
            </a:r>
            <a:r>
              <a:rPr lang="ar" sz="2200" dirty="0">
                <a:solidFill>
                  <a:prstClr val="black"/>
                </a:solidFill>
              </a:rPr>
              <a:t>0.5 </a:t>
            </a:r>
            <a:r>
              <a:rPr lang="ar" sz="2200" dirty="0"/>
              <a:t>و</a:t>
            </a:r>
            <a:endParaRPr lang="en-US" sz="2200" dirty="0"/>
          </a:p>
          <a:p>
            <a:pPr lvl="0" algn="r" rtl="1"/>
            <a:r>
              <a:rPr lang="ar" sz="2200" dirty="0"/>
              <a:t>PPD </a:t>
            </a:r>
            <a:r>
              <a:rPr lang="ar" sz="2200" dirty="0">
                <a:solidFill>
                  <a:prstClr val="black"/>
                </a:solidFill>
                <a:sym typeface="Symbol"/>
              </a:rPr>
              <a:t>10 </a:t>
            </a:r>
            <a:r>
              <a:rPr lang="ar" sz="2200" dirty="0"/>
              <a:t>٪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5" y="278231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86689E5-FEF0-42DB-A3C8-4D0FDBE360D1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70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3150" y="1761673"/>
                <a:ext cx="8900850" cy="1476716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0" indent="-457200" algn="r" rtl="1">
                  <a:buFont typeface="+mj-lt"/>
                  <a:buAutoNum type="arabicPeriod"/>
                </a:pPr>
                <a:r>
                  <a:rPr lang="ar" sz="2200" b="1" dirty="0"/>
                  <a:t>احسب متوسط تشغيل درجة حرارة الباب ( </a:t>
                </a:r>
                <a:r>
                  <a:rPr lang="ar" sz="2200" b="1" dirty="0" err="1"/>
                  <a:t>T </a:t>
                </a:r>
                <a:r>
                  <a:rPr lang="ar" sz="2200" b="1" baseline="-25000" dirty="0" err="1"/>
                  <a:t>rm </a:t>
                </a:r>
                <a:r>
                  <a:rPr lang="ar" sz="2200" b="1" dirty="0"/>
                  <a:t>)</a:t>
                </a:r>
                <a:endParaRPr lang="en-US" sz="2200" dirty="0"/>
              </a:p>
              <a:p>
                <a:pPr marL="457200" lvl="0" indent="0" algn="r" rtl="1">
                  <a:buNone/>
                </a:pPr>
                <a:r>
                  <a:rPr lang="ar" dirty="0" err="1"/>
                  <a:t>T </a:t>
                </a:r>
                <a:r>
                  <a:rPr lang="ar" baseline="-25000" dirty="0" err="1"/>
                  <a:t>rm </a:t>
                </a:r>
                <a:r>
                  <a:rPr lang="ar" dirty="0"/>
                  <a:t>=</a:t>
                </a:r>
                <a:r>
                  <a:rPr lang="ar" sz="2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𝑜𝑑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𝑜𝑑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𝑜𝑑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𝑜𝑑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𝑜𝑑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𝑜𝑑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6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𝑜𝑑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7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en-US" dirty="0"/>
              </a:p>
              <a:p>
                <a:pPr marL="457200" lvl="0" indent="0" algn="r" rtl="1">
                  <a:buNone/>
                </a:pPr>
                <a:r>
                  <a:rPr lang="ar" sz="1800" dirty="0"/>
                  <a:t>هنا T </a:t>
                </a:r>
                <a:r>
                  <a:rPr lang="ar" sz="1800" baseline="-25000" dirty="0"/>
                  <a:t>o d </a:t>
                </a:r>
                <a:r>
                  <a:rPr lang="ar" sz="1800" dirty="0"/>
                  <a:t>هو المتوسط اليومي لدرجة الحرارة الخارجية لليوم السابق (T </a:t>
                </a:r>
                <a:r>
                  <a:rPr lang="ar" sz="1800" baseline="-25000" dirty="0"/>
                  <a:t>od-1 </a:t>
                </a:r>
                <a:r>
                  <a:rPr lang="ar" sz="1800" dirty="0"/>
                  <a:t>) ، اليوم السابق (T </a:t>
                </a:r>
                <a:r>
                  <a:rPr lang="ar" sz="1800" baseline="-25000" dirty="0"/>
                  <a:t>od-2 </a:t>
                </a:r>
                <a:r>
                  <a:rPr lang="ar" sz="1800" dirty="0"/>
                  <a:t>) وهكذا</a:t>
                </a:r>
              </a:p>
            </p:txBody>
          </p:sp>
        </mc:Choice>
        <mc:Fallback xmlns="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50" y="1761673"/>
                <a:ext cx="8900850" cy="1476716"/>
              </a:xfrm>
              <a:prstGeom prst="rect">
                <a:avLst/>
              </a:prstGeom>
              <a:blipFill>
                <a:blip r:embed="rId2"/>
                <a:stretch>
                  <a:fillRect t="-3306" r="-959" b="-1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7615388" cy="621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r>
              <a:rPr lang="ar-JO" u="sng" dirty="0"/>
              <a:t>المباني ذات تهوية طبيعة </a:t>
            </a:r>
            <a:endParaRPr lang="it-IT" u="sng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3476090"/>
            <a:ext cx="5447757" cy="187438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 startAt="2"/>
            </a:pPr>
            <a:r>
              <a:rPr lang="ar" sz="2200" b="1" dirty="0"/>
              <a:t>احسب درجة حرارة العملية </a:t>
            </a:r>
            <a:r>
              <a:rPr lang="ar" sz="2200" dirty="0"/>
              <a:t>( </a:t>
            </a:r>
            <a:r>
              <a:rPr lang="ar" sz="2200" b="1" dirty="0"/>
              <a:t>T </a:t>
            </a:r>
            <a:r>
              <a:rPr lang="ar" sz="2200" b="1" baseline="-25000" dirty="0"/>
              <a:t>o </a:t>
            </a:r>
            <a:r>
              <a:rPr lang="ar" sz="2200" dirty="0"/>
              <a:t>)</a:t>
            </a:r>
          </a:p>
          <a:p>
            <a:pPr marL="457200" lvl="0" indent="0" algn="r" rtl="1">
              <a:buNone/>
            </a:pPr>
            <a:r>
              <a:rPr lang="ar" sz="2000" baseline="-25000" dirty="0"/>
              <a:t>الغرفة </a:t>
            </a:r>
            <a:r>
              <a:rPr lang="ar" sz="2000" dirty="0"/>
              <a:t>المسموح بها للمباني المستخدمة للإشغال البشري مع الأنشطة المستقرة بشكل أساسي (1 إلى 1.3 متر) ، مع سهولة الوصول إلى النوافذ القابلة للتشغيل ويمكن للركاب تكييف ملابسهم بحرية مع الظروف </a:t>
            </a:r>
            <a:endParaRPr lang="en-US" sz="2000" dirty="0"/>
          </a:p>
          <a:p>
            <a:pPr marL="457200" lvl="0" indent="0" algn="r" rtl="1">
              <a:buNone/>
            </a:pPr>
            <a:endParaRPr lang="en-US" sz="1400" dirty="0"/>
          </a:p>
          <a:p>
            <a:pPr marL="457200" lvl="0" indent="0" algn="r" rtl="1">
              <a:buNone/>
            </a:pPr>
            <a:endParaRPr lang="en-US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560540" y="3619612"/>
            <a:ext cx="3521359" cy="2652538"/>
            <a:chOff x="5351680" y="3212184"/>
            <a:chExt cx="3730220" cy="3059966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1680" y="3546900"/>
              <a:ext cx="3670620" cy="2725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690907" y="3212184"/>
              <a:ext cx="33909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b="1" dirty="0"/>
                <a:t>درجات حرارة داخلية مقبولة</a:t>
              </a:r>
              <a:endParaRPr lang="en-US" b="1" dirty="0"/>
            </a:p>
          </p:txBody>
        </p:sp>
      </p:grpSp>
      <p:pic>
        <p:nvPicPr>
          <p:cNvPr id="11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02BCCA6-C137-4C79-B608-A4448162EF38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39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36573" y="1576667"/>
            <a:ext cx="6821481" cy="185147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sz="2200" b="1" dirty="0"/>
              <a:t>درجة حرارة التشغيل </a:t>
            </a:r>
            <a:r>
              <a:rPr lang="ar" sz="2200" dirty="0"/>
              <a:t>(إلى) هي درجة حرارة موحدة ل</a:t>
            </a:r>
            <a:r>
              <a:rPr lang="ar-JO" sz="2200" dirty="0"/>
              <a:t>مساحة</a:t>
            </a:r>
            <a:r>
              <a:rPr lang="ar" sz="2200" dirty="0"/>
              <a:t> سوداء وهمية ، والهواء بداخلها ، حيث يتبادل ال</a:t>
            </a:r>
            <a:r>
              <a:rPr lang="ar-JO" sz="2200" dirty="0"/>
              <a:t>مستخدم</a:t>
            </a:r>
            <a:r>
              <a:rPr lang="ar" sz="2200" dirty="0"/>
              <a:t> نفس كمية الحرارة بالإشعاع بالإضافة إلى الحمل الحراري كما هو الحال في البيئة الفعلية غير المنتظمة</a:t>
            </a:r>
          </a:p>
          <a:p>
            <a:pPr lvl="0" algn="r" rtl="1">
              <a:buFont typeface="Courier New" panose="02070309020205020404" pitchFamily="49" charset="0"/>
              <a:buChar char="o"/>
            </a:pPr>
            <a:r>
              <a:rPr lang="ar" sz="2200" dirty="0"/>
              <a:t>يشعر الحد الأقصى </a:t>
            </a:r>
            <a:r>
              <a:rPr lang="ar-JO" sz="2200" dirty="0"/>
              <a:t>من عدد المستخدمين</a:t>
            </a:r>
            <a:r>
              <a:rPr lang="ar" sz="2200" dirty="0"/>
              <a:t> أن درجة الحرارة الداخلية مقبولة (PMV = 0</a:t>
            </a:r>
            <a:r>
              <a:rPr lang="ar-JO" sz="2200" dirty="0"/>
              <a:t> </a:t>
            </a:r>
            <a:r>
              <a:rPr lang="en-US" sz="2200" dirty="0"/>
              <a:t>  </a:t>
            </a:r>
            <a:r>
              <a:rPr lang="ar" sz="2200" dirty="0"/>
              <a:t>)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590722" y="760399"/>
            <a:ext cx="532938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التقييم - مرحلة التصميم</a:t>
            </a:r>
            <a:r>
              <a:rPr lang="ar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b="1" i="1" dirty="0">
                <a:cs typeface="Calibri" panose="020F0502020204030204" pitchFamily="34" charset="0"/>
              </a:rPr>
              <a:t>( </a:t>
            </a:r>
            <a:r>
              <a:rPr lang="ar" sz="2100" b="1" i="1" dirty="0">
                <a:cs typeface="Calibri" panose="020F0502020204030204" pitchFamily="34" charset="0"/>
              </a:rPr>
              <a:t>مكيف طبيعيا </a:t>
            </a:r>
            <a:r>
              <a:rPr lang="ar" b="1" i="1" dirty="0"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2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63" y="1576667"/>
            <a:ext cx="1762227" cy="889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3684004"/>
            <a:ext cx="44855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i="1" dirty="0"/>
              <a:t>أمثلة على قيم التصميم الموصى بها (EN 16798-1)</a:t>
            </a:r>
            <a:endParaRPr lang="en-US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637F3B-30DC-439A-BE84-5F0C93F45070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D65054-5096-4FAB-A5C7-3D410FCD8040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2" t="8322" r="31663" b="60174"/>
          <a:stretch/>
        </p:blipFill>
        <p:spPr bwMode="auto">
          <a:xfrm>
            <a:off x="5189838" y="3613869"/>
            <a:ext cx="3646582" cy="23807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ACFC6B-E503-45F7-808F-FAD0A9411A75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1" t="49435" r="27303" b="30355"/>
          <a:stretch/>
        </p:blipFill>
        <p:spPr bwMode="auto">
          <a:xfrm>
            <a:off x="593124" y="4053335"/>
            <a:ext cx="3892379" cy="17686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8134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86" y="2408737"/>
            <a:ext cx="794785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821199" y="1918414"/>
            <a:ext cx="7984473" cy="49032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-JO" sz="2000" dirty="0"/>
              <a:t>درجة الحرارة </a:t>
            </a:r>
            <a:r>
              <a:rPr lang="ar" sz="2000" dirty="0"/>
              <a:t>المقبولة (طريقة التكيف) كدرجة الحرارة التشغيلية (إلى)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4950"/>
            <a:ext cx="2133600" cy="273050"/>
          </a:xfrm>
        </p:spPr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514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30902" y="765329"/>
            <a:ext cx="6404425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ar-JO" b="1" dirty="0">
                <a:latin typeface="Calibri" panose="020F0502020204030204" pitchFamily="34" charset="0"/>
                <a:cs typeface="Calibri" panose="020F0502020204030204" pitchFamily="34" charset="0"/>
              </a:rPr>
              <a:t>ذات تهوية 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طبيعي</a:t>
            </a:r>
            <a:r>
              <a:rPr lang="ar-JO" b="1" dirty="0">
                <a:latin typeface="Calibri" panose="020F0502020204030204" pitchFamily="34" charset="0"/>
                <a:cs typeface="Calibri" panose="020F0502020204030204" pitchFamily="34" charset="0"/>
              </a:rPr>
              <a:t>ة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2" name="Rectangle 1"/>
          <p:cNvSpPr/>
          <p:nvPr/>
        </p:nvSpPr>
        <p:spPr>
          <a:xfrm>
            <a:off x="833718" y="3934937"/>
            <a:ext cx="8310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400" i="1" dirty="0"/>
              <a:t>في المكاتب ذات المناظر الطبيعية (ذات المخطط المفتوح) يكون ل</a:t>
            </a:r>
            <a:r>
              <a:rPr lang="ar-JO" sz="1400" i="1" dirty="0"/>
              <a:t>مستخدمي </a:t>
            </a:r>
            <a:r>
              <a:rPr lang="ar" sz="1400" i="1" dirty="0"/>
              <a:t> المكاتب وصول محدود إلى النوافذ القابلة للتشغيل وبالتالي ضعف التحكم في التهوية الطبيعية. لذلك ، قد لا تنطبق حدود درجة الحرارة دائمًا في مثل هذه المواقف</a:t>
            </a:r>
            <a:endParaRPr lang="en-US" sz="1400" i="1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87" y="399014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79074" y="4601001"/>
            <a:ext cx="5535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Courier New" panose="02070309020205020404" pitchFamily="49" charset="0"/>
              <a:buChar char="o"/>
            </a:pPr>
            <a:r>
              <a:rPr lang="ar" dirty="0"/>
              <a:t>يمكن استخدام زيادة سرعة الهواء الداخلي للتعويض عن درجات حرارة التشغيل المتزايدة (T </a:t>
            </a:r>
            <a:r>
              <a:rPr lang="ar" baseline="-25000" dirty="0"/>
              <a:t>o </a:t>
            </a:r>
            <a:r>
              <a:rPr lang="ar" dirty="0"/>
              <a:t>)</a:t>
            </a:r>
          </a:p>
          <a:p>
            <a:pPr marL="285750" indent="-285750" algn="r" rtl="1">
              <a:buFont typeface="Courier New" panose="02070309020205020404" pitchFamily="49" charset="0"/>
              <a:buChar char="o"/>
            </a:pPr>
            <a:r>
              <a:rPr lang="ar" dirty="0"/>
              <a:t>الملابس المنخفضة ، النشاط ، يعني درجة حرارة مشعة ، قم بتوسيع منطقة الراحة إلى درجة حرارة </a:t>
            </a:r>
            <a:r>
              <a:rPr lang="ar" baseline="-25000" dirty="0"/>
              <a:t>أعلى</a:t>
            </a:r>
            <a:r>
              <a:rPr lang="ar" dirty="0"/>
              <a:t> </a:t>
            </a:r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982" y="4406347"/>
            <a:ext cx="2474913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53" y="2368176"/>
            <a:ext cx="1067823" cy="53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8223" y="1447867"/>
            <a:ext cx="83388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r" rtl="1">
              <a:buFont typeface="+mj-lt"/>
              <a:buAutoNum type="arabicPeriod" startAt="3"/>
            </a:pPr>
            <a:r>
              <a:rPr lang="ar" sz="2200" b="1" dirty="0"/>
              <a:t>تحقق من فئة الراحة الحرارية و PPD الم</a:t>
            </a:r>
            <a:r>
              <a:rPr lang="ar-JO" sz="2200" b="1" dirty="0"/>
              <a:t>رافق</a:t>
            </a:r>
            <a:endParaRPr lang="en-US" sz="2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93BDAD-290F-438F-8D5E-351C505F2D4B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8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36573" y="815264"/>
            <a:ext cx="4106068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ستخدام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14741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r" rtl="1">
              <a:buFont typeface="+mj-lt"/>
              <a:buAutoNum type="arabicPeriod"/>
            </a:pPr>
            <a:r>
              <a:rPr lang="ar" sz="2200" b="1" dirty="0"/>
              <a:t>قم بقياس PPD في مساحة محددة </a:t>
            </a:r>
            <a:r>
              <a:rPr lang="ar" sz="2200" dirty="0"/>
              <a:t>.</a:t>
            </a:r>
          </a:p>
          <a:p>
            <a:pPr marL="457200" lvl="0" indent="-457200" algn="r" rtl="1">
              <a:buFont typeface="+mj-lt"/>
              <a:buAutoNum type="arabicPeriod"/>
            </a:pPr>
            <a:r>
              <a:rPr lang="ar" sz="2200" dirty="0"/>
              <a:t>استخدم </a:t>
            </a:r>
            <a:r>
              <a:rPr lang="ar" sz="2200" b="1" dirty="0"/>
              <a:t>مقياس PMV / PPD </a:t>
            </a:r>
            <a:r>
              <a:rPr lang="ar" sz="2200" dirty="0"/>
              <a:t>لتسجيل الظروف الداخلية والتنبؤ بظروف الراحة الحرارية السائدة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8845" y="2767432"/>
            <a:ext cx="505234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" sz="2200" i="1" dirty="0">
                <a:solidFill>
                  <a:prstClr val="black"/>
                </a:solidFill>
              </a:rPr>
              <a:t>أو</a:t>
            </a:r>
          </a:p>
          <a:p>
            <a:pPr lvl="0" algn="r" rtl="1"/>
            <a:endParaRPr lang="en-US" sz="1400" i="1" dirty="0">
              <a:solidFill>
                <a:prstClr val="black"/>
              </a:solidFill>
            </a:endParaRPr>
          </a:p>
          <a:p>
            <a:pPr lvl="0" algn="r" rtl="1"/>
            <a:r>
              <a:rPr lang="ar" sz="2200" b="1" i="1" dirty="0">
                <a:solidFill>
                  <a:prstClr val="black"/>
                </a:solidFill>
              </a:rPr>
              <a:t>قياس الظروف البيئية الداخلية </a:t>
            </a:r>
            <a:r>
              <a:rPr lang="ar" sz="2200" i="1" dirty="0">
                <a:solidFill>
                  <a:prstClr val="black"/>
                </a:solidFill>
              </a:rPr>
              <a:t>بشكل مستقل (مثل درجة حرارة الهواء والرطوبة النسبية ودرجة حرارة الكرة الأرضية * وسرعة الهواء) وحساب PMV و PPD</a:t>
            </a:r>
            <a:endParaRPr lang="en-US" sz="2200" i="1" dirty="0">
              <a:solidFill>
                <a:prstClr val="black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37086" y="5324581"/>
            <a:ext cx="85069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8" indent="-166688" algn="r" rtl="1"/>
            <a:r>
              <a:rPr lang="ar" sz="1500" i="1" dirty="0"/>
              <a:t>* يمكن قياس درجة حرارة الكرة الأرضية مباشرة ؛ إنه تقريب جيد لدرجة حرارة المنطوق ويستخدم أيضًا مع القياسات الأخرى لحساب متوسط درجة حرارة الإشعاع ( </a:t>
            </a:r>
            <a:r>
              <a:rPr lang="ar" sz="1500" i="1" dirty="0" err="1"/>
              <a:t>mrt </a:t>
            </a:r>
            <a:r>
              <a:rPr lang="ar" sz="1500" i="1" dirty="0"/>
              <a:t>)</a:t>
            </a:r>
            <a:endParaRPr lang="en-US" sz="15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14" y="2566351"/>
            <a:ext cx="2577431" cy="220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A461A2A-E0D1-4571-A59B-00C5029E8572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8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788020"/>
              </p:ext>
            </p:extLst>
          </p:nvPr>
        </p:nvGraphicFramePr>
        <p:xfrm>
          <a:off x="487326" y="2238648"/>
          <a:ext cx="8169348" cy="13779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9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JO" sz="2800" dirty="0"/>
                        <a:t>د.2. 3</a:t>
                      </a:r>
                      <a:r>
                        <a:rPr lang="ar" sz="2800" dirty="0"/>
                        <a:t> - مؤشر الراحة الحرارية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000" dirty="0"/>
                        <a:t>د- جودة البيئة الداخلية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000" dirty="0"/>
                        <a:t>د -2 درجة حرارة الهواء والرطوبة النسبية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7650"/>
            <a:ext cx="2133600" cy="260350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B351B52-74B8-4D77-B13E-A54F30149C04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312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4950"/>
            <a:ext cx="2133600" cy="273050"/>
          </a:xfrm>
        </p:spPr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46719" y="857630"/>
            <a:ext cx="4093711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الإ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ستخدام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4"/>
            <a:ext cx="8900850" cy="323428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sz="2200" dirty="0"/>
              <a:t>يتم إجراء </a:t>
            </a:r>
            <a:r>
              <a:rPr lang="ar" sz="2200" b="1" dirty="0"/>
              <a:t>قياسات البيئة الحرارية </a:t>
            </a:r>
            <a:r>
              <a:rPr lang="ar" sz="2200" dirty="0"/>
              <a:t>في المبنى في عينة تمثيلية من المواقع ، على سبيل المثال</a:t>
            </a:r>
          </a:p>
          <a:p>
            <a:pPr lvl="0" algn="r" rtl="1">
              <a:buFont typeface="Courier New" panose="02070309020205020404" pitchFamily="49" charset="0"/>
              <a:buChar char="o"/>
            </a:pPr>
            <a:r>
              <a:rPr lang="ar" sz="2200" dirty="0"/>
              <a:t>مركز الغرفة أو الفضاء</a:t>
            </a:r>
          </a:p>
          <a:p>
            <a:pPr lvl="0" algn="r" rtl="1">
              <a:buFont typeface="Courier New" panose="02070309020205020404" pitchFamily="49" charset="0"/>
              <a:buChar char="o"/>
            </a:pPr>
            <a:r>
              <a:rPr lang="ar" sz="2200" dirty="0"/>
              <a:t>1 متر للداخل من وسط كل جدار من جدران الغرفة وإذا كانت هناك نوافذ ، يتم أخذ القياسات متر واحد للداخل من وسط أكبر نافذة</a:t>
            </a:r>
          </a:p>
          <a:p>
            <a:pPr marL="0" lvl="0" indent="0" algn="r" rtl="1">
              <a:spcBef>
                <a:spcPts val="600"/>
              </a:spcBef>
              <a:buNone/>
            </a:pPr>
            <a:r>
              <a:rPr lang="ar" sz="2200" dirty="0"/>
              <a:t>يتم أخذ القياسات أيضًا في المواقع التي يتم فيها ملاحظة أو توقع القيم القصوى للمعلمات الحرارية (على سبيل المثال ، المناطق المشغولة بالقرب من النوافذ ، ومنافذ الموزع ، والزوايا ، والمداخل)</a:t>
            </a:r>
          </a:p>
          <a:p>
            <a:pPr marL="0" lvl="0" indent="0" algn="r" rtl="1">
              <a:spcBef>
                <a:spcPts val="600"/>
              </a:spcBef>
              <a:buNone/>
            </a:pPr>
            <a:r>
              <a:rPr lang="ar" sz="2200" dirty="0"/>
              <a:t>تغطي فترات القياس عدة ساعات ، تمثل إجمالي الإشغال (مثل الموسم ، واليوم المعتاد )</a:t>
            </a:r>
            <a:endParaRPr lang="en-US" sz="2200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F52B947-DA5F-4E3D-A648-528F733299E9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05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5900"/>
            <a:ext cx="2133600" cy="292100"/>
          </a:xfrm>
        </p:spPr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56268" y="857630"/>
            <a:ext cx="1968349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535425"/>
            <a:ext cx="8900850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indent="-395288" algn="r" rtl="1">
              <a:spcAft>
                <a:spcPts val="1200"/>
              </a:spcAft>
              <a:buNone/>
            </a:pPr>
            <a:r>
              <a:rPr lang="ar" sz="2000" b="1" dirty="0"/>
              <a:t>EN ISO 7730 </a:t>
            </a:r>
            <a:r>
              <a:rPr lang="ar" sz="2000" dirty="0"/>
              <a:t>- بيئة العمل للبيئة الحرارية - التحديد التحليلي وتفسير الراحة الحرارية باستخدام حساب مؤشرات PMV و PPD ومعايير الراحة الحرارية المحلية</a:t>
            </a:r>
            <a:endParaRPr lang="en-GB" sz="2000" dirty="0"/>
          </a:p>
          <a:p>
            <a:pPr marL="395288" lvl="0" indent="-395288" algn="r" rtl="1">
              <a:spcAft>
                <a:spcPts val="1200"/>
              </a:spcAft>
              <a:buNone/>
            </a:pPr>
            <a:r>
              <a:rPr lang="ar" sz="2000" b="1" dirty="0"/>
              <a:t>EN 16798-1 </a:t>
            </a:r>
            <a:r>
              <a:rPr lang="ar" sz="2000" dirty="0"/>
              <a:t>: 2017 - أداء الطاقة في المباني - الجزء 1: معلمات المدخلات البيئية الداخلية لتصميم وتقييم أداء الطاقة للمباني التي تتناول جودة الهواء الداخلي والبيئة الحرارية والإضاءة والصوتيات - الوحدة النمطية M1-6 ( </a:t>
            </a:r>
            <a:r>
              <a:rPr lang="ar" sz="2000" i="1" dirty="0"/>
              <a:t>مراجعة </a:t>
            </a:r>
            <a:r>
              <a:rPr lang="ar" sz="2000" b="1" i="1" dirty="0"/>
              <a:t>EN 15251 </a:t>
            </a:r>
            <a:r>
              <a:rPr lang="ar" sz="2000" dirty="0"/>
              <a:t>) . بروكسل : اللجنة الأوروبية للتوحيد القياسي .</a:t>
            </a:r>
            <a:endParaRPr lang="en-US" sz="2000" b="1" dirty="0"/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000" b="1" dirty="0">
                <a:solidFill>
                  <a:prstClr val="black"/>
                </a:solidFill>
              </a:rPr>
              <a:t>المستوى (المستويات ) </a:t>
            </a:r>
            <a:r>
              <a:rPr lang="ar" sz="2000" dirty="0">
                <a:solidFill>
                  <a:prstClr val="black"/>
                </a:solidFill>
              </a:rPr>
              <a:t>الجزء 1-2 - الإصدار التجريبي. بروكسل: المفوضية الأوروبية. https: // environment.ec.europa.eu/topics/circular-economy/levels_en</a:t>
            </a:r>
          </a:p>
          <a:p>
            <a:pPr marL="395288" indent="-395288" algn="r" rtl="1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000" b="1" dirty="0"/>
              <a:t>معيار ASHRAE 55 </a:t>
            </a:r>
            <a:r>
              <a:rPr lang="ar" sz="2000" dirty="0"/>
              <a:t>: 2017 - الظروف البيئية الحرارية لشغل الإنسان. أتلانتا: ASHRAE </a:t>
            </a:r>
            <a:r>
              <a:rPr lang="ar" dirty="0"/>
              <a:t>.</a:t>
            </a:r>
          </a:p>
          <a:p>
            <a:pPr marL="395288" lvl="0" indent="-395288" algn="r" rtl="1">
              <a:spcBef>
                <a:spcPts val="0"/>
              </a:spcBef>
              <a:spcAft>
                <a:spcPts val="1200"/>
              </a:spcAft>
              <a:buNone/>
            </a:pP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CADE4C-9EFC-43A8-986C-27A66552CC96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36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-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 التصميم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7435C7-8F83-4737-BBCB-3C7710E38EB3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03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7732" y="958292"/>
            <a:ext cx="4226167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200" dirty="0">
                <a:cs typeface="Calibri" panose="020F0502020204030204" pitchFamily="34" charset="0"/>
              </a:rPr>
              <a:t>D esign الظروف الداخلية في مساحتين مع أنشطة مختلفة للركاب مدرجة في مخطط الطابق لمبنى إداري :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/>
              <a:t>درجة الحرارة </a:t>
            </a:r>
            <a:r>
              <a:rPr lang="ar-JO" sz="2000" dirty="0"/>
              <a:t>(لمبات جافة )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/>
              <a:t>الرطوبة النسبية (٪)</a:t>
            </a:r>
            <a:endParaRPr lang="en-US" sz="2000" dirty="0"/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>
                <a:cs typeface="Calibri" panose="020F0502020204030204" pitchFamily="34" charset="0"/>
              </a:rPr>
              <a:t>سرعة الهواء (م / ث)</a:t>
            </a:r>
            <a:endParaRPr lang="en-US" sz="2000" dirty="0">
              <a:cs typeface="Calibri" panose="020F0502020204030204" pitchFamily="34" charset="0"/>
            </a:endParaRP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>
                <a:cs typeface="Calibri" panose="020F0502020204030204" pitchFamily="34" charset="0"/>
              </a:rPr>
              <a:t>متوسط درجة الحرارة المشعة ( درجة</a:t>
            </a:r>
            <a:r>
              <a:rPr lang="ar" sz="2000" baseline="30000" dirty="0">
                <a:cs typeface="Calibri" panose="020F0502020204030204" pitchFamily="34" charset="0"/>
              </a:rPr>
              <a:t> </a:t>
            </a:r>
            <a:r>
              <a:rPr lang="ar" sz="2000" dirty="0">
                <a:cs typeface="Calibri" panose="020F0502020204030204" pitchFamily="34" charset="0"/>
              </a:rPr>
              <a:t>مئوية )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>
                <a:cs typeface="Calibri" panose="020F0502020204030204" pitchFamily="34" charset="0"/>
              </a:rPr>
              <a:t>نشاط ال</a:t>
            </a:r>
            <a:r>
              <a:rPr lang="ar-JO" sz="2000" dirty="0">
                <a:cs typeface="Calibri" panose="020F0502020204030204" pitchFamily="34" charset="0"/>
              </a:rPr>
              <a:t>مستخدم</a:t>
            </a:r>
            <a:r>
              <a:rPr lang="ar" sz="2000" dirty="0">
                <a:cs typeface="Calibri" panose="020F0502020204030204" pitchFamily="34" charset="0"/>
              </a:rPr>
              <a:t> </a:t>
            </a:r>
            <a:endParaRPr lang="en-US" sz="2000" dirty="0">
              <a:cs typeface="Calibri" panose="020F0502020204030204" pitchFamily="34" charset="0"/>
            </a:endParaRP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2000" dirty="0">
                <a:cs typeface="Calibri" panose="020F0502020204030204" pitchFamily="34" charset="0"/>
              </a:rPr>
              <a:t>فرق الملابس</a:t>
            </a:r>
          </a:p>
          <a:p>
            <a:pPr marL="0" indent="0" algn="r" rtl="1">
              <a:buNone/>
            </a:pPr>
            <a:endParaRPr lang="en-US" sz="2000" dirty="0"/>
          </a:p>
          <a:p>
            <a:pPr marL="0" indent="0" algn="r" rtl="1">
              <a:buNone/>
            </a:pPr>
            <a:endParaRPr lang="en-US" sz="2000" dirty="0"/>
          </a:p>
          <a:p>
            <a:pPr marL="0" indent="0" algn="r" rtl="1">
              <a:buNone/>
            </a:pPr>
            <a:endParaRPr lang="en-US" sz="2000" dirty="0"/>
          </a:p>
          <a:p>
            <a:pPr marL="0" indent="0" algn="r" rtl="1">
              <a:buNone/>
            </a:pPr>
            <a:endParaRPr lang="en-US" sz="2000" dirty="0"/>
          </a:p>
          <a:p>
            <a:pPr marL="0" indent="0" algn="r" rtl="1">
              <a:spcBef>
                <a:spcPts val="0"/>
              </a:spcBef>
              <a:buNone/>
            </a:pPr>
            <a:endParaRPr lang="en-US" sz="2200" b="1" dirty="0"/>
          </a:p>
        </p:txBody>
      </p:sp>
      <p:sp>
        <p:nvSpPr>
          <p:cNvPr id="8" name="Rectangle 7"/>
          <p:cNvSpPr/>
          <p:nvPr/>
        </p:nvSpPr>
        <p:spPr>
          <a:xfrm>
            <a:off x="6946174" y="985443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322188" y="5099236"/>
            <a:ext cx="8514080" cy="765834"/>
            <a:chOff x="484500" y="4960702"/>
            <a:chExt cx="8514080" cy="765834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484500" y="4960702"/>
              <a:ext cx="8514080" cy="76583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PPD للمبنى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288" y="5025299"/>
              <a:ext cx="550437" cy="6366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4814330" y="1612442"/>
            <a:ext cx="4156950" cy="2832644"/>
            <a:chOff x="4371587" y="1529097"/>
            <a:chExt cx="4464681" cy="338435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1587" y="1529097"/>
              <a:ext cx="4464681" cy="3384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832415" y="1903731"/>
              <a:ext cx="7906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" b="1" u="sng" dirty="0">
                  <a:cs typeface="Calibri" panose="020F0502020204030204" pitchFamily="34" charset="0"/>
                </a:rPr>
                <a:t>12</a:t>
              </a:r>
              <a:r>
                <a:rPr lang="ar" b="1" dirty="0">
                  <a:cs typeface="Calibri" panose="020F0502020204030204" pitchFamily="34" charset="0"/>
                </a:rPr>
                <a:t> م </a:t>
              </a:r>
              <a:r>
                <a:rPr lang="ar" b="1" baseline="30000" dirty="0">
                  <a:cs typeface="Calibri" panose="020F0502020204030204" pitchFamily="34" charset="0"/>
                </a:rPr>
                <a:t>2</a:t>
              </a:r>
              <a:r>
                <a:rPr lang="ar" b="1" dirty="0">
                  <a:cs typeface="Calibri" panose="020F0502020204030204" pitchFamily="34" charset="0"/>
                </a:rPr>
                <a:t> </a:t>
              </a:r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540665" y="3554300"/>
              <a:ext cx="7906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" b="1" u="sng" dirty="0">
                  <a:cs typeface="Calibri" panose="020F0502020204030204" pitchFamily="34" charset="0"/>
                </a:rPr>
                <a:t>15</a:t>
              </a:r>
              <a:r>
                <a:rPr lang="ar" b="1" dirty="0">
                  <a:cs typeface="Calibri" panose="020F0502020204030204" pitchFamily="34" charset="0"/>
                </a:rPr>
                <a:t> م </a:t>
              </a:r>
              <a:r>
                <a:rPr lang="ar" b="1" baseline="30000" dirty="0">
                  <a:cs typeface="Calibri" panose="020F0502020204030204" pitchFamily="34" charset="0"/>
                </a:rPr>
                <a:t>2</a:t>
              </a:r>
              <a:r>
                <a:rPr lang="ar" b="1" dirty="0">
                  <a:cs typeface="Calibri" panose="020F0502020204030204" pitchFamily="34" charset="0"/>
                </a:rPr>
                <a:t> </a:t>
              </a:r>
              <a:endParaRPr lang="en-GB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7E11BAA2-96DF-43D0-8DE5-C1F387A71932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11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24673" y="5746391"/>
            <a:ext cx="22327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1200" dirty="0"/>
              <a:t>http: // Comfort.cbe.berkeley.edu</a:t>
            </a:r>
            <a:endParaRPr lang="en-US" sz="12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865" y="5339135"/>
            <a:ext cx="1267758" cy="64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036" y="5499849"/>
            <a:ext cx="1480520" cy="64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175" y="5160179"/>
            <a:ext cx="574308" cy="5531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67610" y="1643462"/>
            <a:ext cx="8778639" cy="3447584"/>
            <a:chOff x="267610" y="1643462"/>
            <a:chExt cx="8778639" cy="344758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611" y="2164966"/>
              <a:ext cx="4271978" cy="2926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67610" y="1643462"/>
              <a:ext cx="427197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" sz="2200" b="1" dirty="0"/>
                <a:t>1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41069" y="1643462"/>
              <a:ext cx="430517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" sz="2200" b="1" dirty="0"/>
                <a:t>2</a:t>
              </a:r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070" y="2164966"/>
              <a:ext cx="4305179" cy="2926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2120630" y="2468627"/>
              <a:ext cx="1316476" cy="13145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657193" y="2468627"/>
              <a:ext cx="1316476" cy="13145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7581015" y="903978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1-2</a:t>
            </a:r>
            <a:endParaRPr lang="el-GR" sz="2400" dirty="0"/>
          </a:p>
        </p:txBody>
      </p:sp>
      <p:sp>
        <p:nvSpPr>
          <p:cNvPr id="7" name="Rectangle 6"/>
          <p:cNvSpPr/>
          <p:nvPr/>
        </p:nvSpPr>
        <p:spPr>
          <a:xfrm>
            <a:off x="2778868" y="965420"/>
            <a:ext cx="2957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dirty="0"/>
              <a:t>احسب </a:t>
            </a:r>
            <a:r>
              <a:rPr lang="ar" b="1" dirty="0"/>
              <a:t>PPD </a:t>
            </a:r>
            <a:r>
              <a:rPr lang="ar" dirty="0"/>
              <a:t>لكل مساحة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E438FD-6F09-427C-B309-EF4821C36040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889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9983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4119" y="2503778"/>
            <a:ext cx="144288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ar-JO" sz="2400" b="1" i="1" dirty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8307" y="2734609"/>
            <a:ext cx="6954536" cy="893681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sz="2200" dirty="0"/>
              <a:t>اجمع نواتج PPD </a:t>
            </a:r>
            <a:r>
              <a:rPr lang="ar" sz="2000" b="1" dirty="0"/>
              <a:t>في </a:t>
            </a:r>
            <a:r>
              <a:rPr lang="ar" sz="2200" dirty="0"/>
              <a:t>كل مساحة مضروبة في </a:t>
            </a:r>
            <a:r>
              <a:rPr lang="ar" sz="2200" b="1" dirty="0"/>
              <a:t>مساحة الأرضية المقابلة</a:t>
            </a:r>
            <a:endParaRPr lang="en-GB" sz="2200" b="1" dirty="0">
              <a:solidFill>
                <a:srgbClr val="FF0000"/>
              </a:solidFill>
            </a:endParaRPr>
          </a:p>
          <a:p>
            <a:pPr marL="0" indent="0" algn="r" rtl="1" fontAlgn="ctr">
              <a:buNone/>
            </a:pPr>
            <a:r>
              <a:rPr lang="ar" sz="2200" dirty="0"/>
              <a:t>((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6 </a:t>
            </a:r>
            <a:r>
              <a:rPr lang="ar" sz="2200" dirty="0"/>
              <a:t>* 12) + 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19 </a:t>
            </a:r>
            <a:r>
              <a:rPr lang="ar" sz="2200" dirty="0"/>
              <a:t>* 15)) = </a:t>
            </a:r>
            <a:r>
              <a:rPr lang="ar" sz="2200" b="1" dirty="0"/>
              <a:t>357٪ م </a:t>
            </a:r>
            <a:r>
              <a:rPr lang="ar" sz="2200" b="1" baseline="30000" dirty="0"/>
              <a:t>2</a:t>
            </a:r>
            <a:endParaRPr lang="en-US" sz="2200" b="1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00551" y="934673"/>
            <a:ext cx="157102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7500551" y="1614807"/>
            <a:ext cx="157102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12" name="Rectangle 11"/>
          <p:cNvSpPr/>
          <p:nvPr/>
        </p:nvSpPr>
        <p:spPr>
          <a:xfrm>
            <a:off x="191763" y="2012784"/>
            <a:ext cx="72222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200" dirty="0"/>
              <a:t>احسب إجمالي </a:t>
            </a:r>
            <a:r>
              <a:rPr lang="ar" sz="2200" b="1" dirty="0"/>
              <a:t>مساحة ال</a:t>
            </a:r>
            <a:r>
              <a:rPr lang="ar-JO" sz="2200" b="1" dirty="0"/>
              <a:t>طابق</a:t>
            </a:r>
            <a:r>
              <a:rPr lang="ar" sz="2200" b="1" dirty="0"/>
              <a:t> الداخلية</a:t>
            </a:r>
            <a:r>
              <a:rPr lang="ar" sz="2200" b="1" dirty="0">
                <a:solidFill>
                  <a:srgbClr val="FF0000"/>
                </a:solidFill>
              </a:rPr>
              <a:t> </a:t>
            </a:r>
            <a:r>
              <a:rPr lang="ar" sz="2200" dirty="0"/>
              <a:t>من جميع المساحات المختارة </a:t>
            </a:r>
            <a:r>
              <a:rPr lang="ar" sz="2200" b="1" dirty="0">
                <a:cs typeface="Calibri" panose="020F0502020204030204" pitchFamily="34" charset="0"/>
              </a:rPr>
              <a:t>: 27 م </a:t>
            </a:r>
            <a:r>
              <a:rPr lang="ar" sz="2200" b="1" baseline="30000" dirty="0">
                <a:cs typeface="Calibri" panose="020F0502020204030204" pitchFamily="34" charset="0"/>
              </a:rPr>
              <a:t>2</a:t>
            </a:r>
            <a:r>
              <a:rPr lang="ar" sz="2200" b="1" dirty="0"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0453" y="922823"/>
            <a:ext cx="44113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200" b="1" dirty="0"/>
              <a:t> مساحة </a:t>
            </a:r>
            <a:r>
              <a:rPr lang="ar-JO" sz="2200" b="1" dirty="0"/>
              <a:t>الطابق</a:t>
            </a:r>
            <a:r>
              <a:rPr lang="ar" sz="2200" b="1" dirty="0"/>
              <a:t> </a:t>
            </a:r>
            <a:r>
              <a:rPr lang="ar-JO" sz="2200" b="1" dirty="0"/>
              <a:t>ال</a:t>
            </a:r>
            <a:r>
              <a:rPr lang="ar" sz="2200" b="1" dirty="0"/>
              <a:t>داخلي </a:t>
            </a:r>
            <a:r>
              <a:rPr lang="ar" sz="2200" dirty="0"/>
              <a:t>لكل مساحة:</a:t>
            </a:r>
            <a:endParaRPr lang="en-GB" sz="2200" dirty="0"/>
          </a:p>
        </p:txBody>
      </p:sp>
      <p:sp>
        <p:nvSpPr>
          <p:cNvPr id="14" name="Rectangle 13"/>
          <p:cNvSpPr/>
          <p:nvPr/>
        </p:nvSpPr>
        <p:spPr>
          <a:xfrm>
            <a:off x="1865780" y="1346094"/>
            <a:ext cx="47950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200" dirty="0">
                <a:cs typeface="Calibri" panose="020F0502020204030204" pitchFamily="34" charset="0"/>
              </a:rPr>
              <a:t>المساحة 1: </a:t>
            </a:r>
            <a:r>
              <a:rPr lang="ar" sz="2200" b="1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12 م </a:t>
            </a:r>
            <a:r>
              <a:rPr lang="ar" sz="2200" b="1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  </a:t>
            </a:r>
            <a:r>
              <a:rPr lang="ar-JO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                   </a:t>
            </a:r>
            <a:r>
              <a:rPr lang="ar" sz="2200" dirty="0">
                <a:cs typeface="Calibri" panose="020F0502020204030204" pitchFamily="34" charset="0"/>
              </a:rPr>
              <a:t>المساحة </a:t>
            </a:r>
            <a:r>
              <a:rPr lang="ar" sz="2200" dirty="0"/>
              <a:t>2:15 </a:t>
            </a:r>
            <a:r>
              <a:rPr lang="ar" sz="2200" b="1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م </a:t>
            </a:r>
            <a:r>
              <a:rPr lang="ar" sz="2200" b="1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 </a:t>
            </a:r>
            <a:r>
              <a:rPr lang="ar" sz="2200" dirty="0">
                <a:cs typeface="Calibri" panose="020F0502020204030204" pitchFamily="34" charset="0"/>
              </a:rPr>
              <a:t>_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97114" y="3878632"/>
            <a:ext cx="1269891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6</a:t>
            </a:r>
            <a:endParaRPr lang="el-GR" sz="2400" dirty="0"/>
          </a:p>
        </p:txBody>
      </p:sp>
      <p:sp>
        <p:nvSpPr>
          <p:cNvPr id="19" name="Rectangle 18"/>
          <p:cNvSpPr/>
          <p:nvPr/>
        </p:nvSpPr>
        <p:spPr>
          <a:xfrm>
            <a:off x="1055473" y="3878631"/>
            <a:ext cx="2774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200" b="1" dirty="0"/>
              <a:t>احسب متوسط </a:t>
            </a:r>
            <a:r>
              <a:rPr lang="ar" sz="2400" b="1" dirty="0"/>
              <a:t>PPD</a:t>
            </a:r>
            <a:endParaRPr lang="en-GB" sz="2200" dirty="0"/>
          </a:p>
        </p:txBody>
      </p:sp>
      <p:grpSp>
        <p:nvGrpSpPr>
          <p:cNvPr id="3" name="Group 2"/>
          <p:cNvGrpSpPr/>
          <p:nvPr/>
        </p:nvGrpSpPr>
        <p:grpSpPr>
          <a:xfrm>
            <a:off x="1965680" y="4288353"/>
            <a:ext cx="6071103" cy="1814602"/>
            <a:chOff x="1965680" y="4338229"/>
            <a:chExt cx="6071103" cy="1814602"/>
          </a:xfrm>
        </p:grpSpPr>
        <p:grpSp>
          <p:nvGrpSpPr>
            <p:cNvPr id="15" name="Group 14"/>
            <p:cNvGrpSpPr/>
            <p:nvPr/>
          </p:nvGrpSpPr>
          <p:grpSpPr>
            <a:xfrm>
              <a:off x="5268621" y="4338229"/>
              <a:ext cx="2768162" cy="1747344"/>
              <a:chOff x="6519607" y="4097305"/>
              <a:chExt cx="2768162" cy="1747344"/>
            </a:xfrm>
          </p:grpSpPr>
          <p:pic>
            <p:nvPicPr>
              <p:cNvPr id="16" name="Picture 1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44431" y="4097305"/>
                <a:ext cx="2643338" cy="174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6519607" y="4783612"/>
                    <a:ext cx="2617164" cy="60016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𝟏𝟑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800" b="1" i="1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m:t>%</m:t>
                          </m:r>
                        </m:oMath>
                      </m:oMathPara>
                    </a14:m>
                    <a:endParaRPr lang="en-GB" sz="28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9607" y="4783612"/>
                    <a:ext cx="2617164" cy="6001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 xmlns:a="http://schemas.openxmlformats.org/drawingml/2006/main">
                      <a:rPr lang="a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2" name="Rectangle 21"/>
            <p:cNvSpPr/>
            <p:nvPr/>
          </p:nvSpPr>
          <p:spPr>
            <a:xfrm>
              <a:off x="5222537" y="486295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965680" y="4550679"/>
              <a:ext cx="2384926" cy="1547878"/>
              <a:chOff x="1965680" y="4401248"/>
              <a:chExt cx="2384926" cy="1547878"/>
            </a:xfrm>
          </p:grpSpPr>
          <p:sp>
            <p:nvSpPr>
              <p:cNvPr id="20" name="Rounded Rectangle 19"/>
              <p:cNvSpPr/>
              <p:nvPr/>
            </p:nvSpPr>
            <p:spPr>
              <a:xfrm>
                <a:off x="2052994" y="5409126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ar" sz="2800" u="sng" dirty="0">
                    <a:solidFill>
                      <a:schemeClr val="tx1"/>
                    </a:solidFill>
                  </a:rPr>
                  <a:t>27 </a:t>
                </a:r>
                <a:r>
                  <a:rPr lang="ar" sz="2800" dirty="0">
                    <a:solidFill>
                      <a:schemeClr val="tx1"/>
                    </a:solidFill>
                  </a:rPr>
                  <a:t>( </a:t>
                </a:r>
                <a:r>
                  <a:rPr lang="ar" sz="2800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م </a:t>
                </a:r>
                <a:r>
                  <a:rPr lang="ar" sz="2800" baseline="30000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2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en-US" sz="28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2052994" y="4463692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ar" sz="2800" u="sng" dirty="0">
                    <a:solidFill>
                      <a:schemeClr val="tx1"/>
                    </a:solidFill>
                  </a:rPr>
                  <a:t>357</a:t>
                </a:r>
                <a:r>
                  <a:rPr lang="ar" sz="2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ar" sz="2800" dirty="0">
                    <a:solidFill>
                      <a:schemeClr val="tx1"/>
                    </a:solidFill>
                  </a:rPr>
                  <a:t>(٪</a:t>
                </a:r>
                <a:r>
                  <a:rPr lang="ar" sz="2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ar" sz="2800" dirty="0">
                    <a:solidFill>
                      <a:schemeClr val="tx1"/>
                    </a:solidFill>
                  </a:rPr>
                  <a:t>م </a:t>
                </a:r>
                <a:r>
                  <a:rPr lang="ar" sz="2800" baseline="30000" dirty="0">
                    <a:solidFill>
                      <a:schemeClr val="tx1"/>
                    </a:solidFill>
                  </a:rPr>
                  <a:t>2 </a:t>
                </a:r>
                <a:r>
                  <a:rPr lang="ar" sz="2800" dirty="0">
                    <a:solidFill>
                      <a:schemeClr val="tx1"/>
                    </a:solidFill>
                  </a:rPr>
                  <a:t>)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965680" y="4401248"/>
                <a:ext cx="2384926" cy="92333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ar" sz="5400" b="1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______</a:t>
                </a:r>
                <a:endParaRPr lang="en-US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24" name="Right Brace 23"/>
            <p:cNvSpPr/>
            <p:nvPr/>
          </p:nvSpPr>
          <p:spPr>
            <a:xfrm>
              <a:off x="4404449" y="4496405"/>
              <a:ext cx="667265" cy="1656426"/>
            </a:xfrm>
            <a:prstGeom prst="rightBrac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71F49C8-F541-45B1-B050-4480DD634E17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93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26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 – 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</a:t>
            </a: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 الاستخدام</a:t>
            </a: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AFE938-CF0F-414D-B7E0-175355A6D799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081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200" dirty="0">
                <a:cs typeface="Calibri" panose="020F0502020204030204" pitchFamily="34" charset="0"/>
              </a:rPr>
              <a:t>الظروف الداخلية في مساحتين مع أنشطة مختلفة لل</a:t>
            </a:r>
            <a:r>
              <a:rPr lang="ar-JO" sz="2200" dirty="0">
                <a:cs typeface="Calibri" panose="020F0502020204030204" pitchFamily="34" charset="0"/>
              </a:rPr>
              <a:t>مستخدمين</a:t>
            </a:r>
            <a:r>
              <a:rPr lang="ar" sz="2200" dirty="0">
                <a:cs typeface="Calibri" panose="020F0502020204030204" pitchFamily="34" charset="0"/>
              </a:rPr>
              <a:t> على مدى خمسة أيام ، في مبنى المكاتب :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/>
              <a:t>درجة الحرارة </a:t>
            </a:r>
            <a:r>
              <a:rPr lang="ar-JO" sz="1800" dirty="0"/>
              <a:t>(لمبات جافة )</a:t>
            </a:r>
            <a:endParaRPr lang="ar" sz="1800" dirty="0"/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/>
              <a:t>الرطوبة النسبية (٪)</a:t>
            </a:r>
            <a:endParaRPr lang="en-US" sz="1800" dirty="0"/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>
                <a:cs typeface="Calibri" panose="020F0502020204030204" pitchFamily="34" charset="0"/>
              </a:rPr>
              <a:t>سرعة الهواء (0.15 م / ث)</a:t>
            </a:r>
            <a:endParaRPr lang="en-US" sz="1800" dirty="0">
              <a:cs typeface="Calibri" panose="020F0502020204030204" pitchFamily="34" charset="0"/>
            </a:endParaRP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>
                <a:cs typeface="Calibri" panose="020F0502020204030204" pitchFamily="34" charset="0"/>
              </a:rPr>
              <a:t>متوسط درجة الحرارة المشعة ( </a:t>
            </a:r>
            <a:r>
              <a:rPr lang="ar" sz="1800" baseline="30000" dirty="0" err="1">
                <a:cs typeface="Calibri" panose="020F0502020204030204" pitchFamily="34" charset="0"/>
              </a:rPr>
              <a:t>درجة </a:t>
            </a:r>
            <a:r>
              <a:rPr lang="ar" sz="1800" dirty="0" err="1">
                <a:cs typeface="Calibri" panose="020F0502020204030204" pitchFamily="34" charset="0"/>
              </a:rPr>
              <a:t>مئوية </a:t>
            </a:r>
            <a:r>
              <a:rPr lang="ar" sz="1800" dirty="0">
                <a:cs typeface="Calibri" panose="020F0502020204030204" pitchFamily="34" charset="0"/>
              </a:rPr>
              <a:t>)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>
                <a:cs typeface="Calibri" panose="020F0502020204030204" pitchFamily="34" charset="0"/>
              </a:rPr>
              <a:t>نشاط ال</a:t>
            </a:r>
            <a:r>
              <a:rPr lang="ar-JO" sz="1800" dirty="0">
                <a:cs typeface="Calibri" panose="020F0502020204030204" pitchFamily="34" charset="0"/>
              </a:rPr>
              <a:t>مستخدم </a:t>
            </a:r>
            <a:r>
              <a:rPr lang="ar" sz="1800" dirty="0">
                <a:cs typeface="Calibri" panose="020F0502020204030204" pitchFamily="34" charset="0"/>
              </a:rPr>
              <a:t> (رقم 1 في مكتب الجلوس - 1 ى) ؛ # 2 حشوة ، واقفة - 1.4 م)</a:t>
            </a:r>
            <a:endParaRPr lang="en-US" sz="1800" dirty="0">
              <a:cs typeface="Calibri" panose="020F0502020204030204" pitchFamily="34" charset="0"/>
            </a:endParaRP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sz="1800" dirty="0">
                <a:cs typeface="Calibri" panose="020F0502020204030204" pitchFamily="34" charset="0"/>
              </a:rPr>
              <a:t>الملابس ( ملابس صيفية داخلية خفيفة - 0.5 </a:t>
            </a:r>
            <a:r>
              <a:rPr lang="ar" sz="1800" dirty="0" err="1">
                <a:cs typeface="Calibri" panose="020F0502020204030204" pitchFamily="34" charset="0"/>
              </a:rPr>
              <a:t>clo </a:t>
            </a:r>
            <a:r>
              <a:rPr lang="ar" sz="1800" dirty="0">
                <a:cs typeface="Calibri" panose="020F0502020204030204" pitchFamily="34" charset="0"/>
              </a:rPr>
              <a:t>)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8600"/>
            <a:ext cx="2133600" cy="279400"/>
          </a:xfrm>
        </p:spPr>
        <p:txBody>
          <a:bodyPr/>
          <a:lstStyle/>
          <a:p>
            <a:fld id="{243FB592-B9A9-49AA-A86F-4031F7B97808}" type="slidenum">
              <a:rPr lang="en-US" smtClean="0"/>
              <a:t>27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22188" y="4418751"/>
            <a:ext cx="8514080" cy="765834"/>
            <a:chOff x="484500" y="4960702"/>
            <a:chExt cx="8514080" cy="765834"/>
          </a:xfrm>
        </p:grpSpPr>
        <p:sp>
          <p:nvSpPr>
            <p:cNvPr id="14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484500" y="4960702"/>
              <a:ext cx="8514080" cy="76583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PPD للمبنى</a:t>
              </a: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288" y="5025299"/>
              <a:ext cx="550437" cy="6366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33C87283-A7AC-4D9B-BAC5-71E5C9AB31BC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4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293" y="4806101"/>
            <a:ext cx="4211232" cy="140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76" y="2730482"/>
            <a:ext cx="4140949" cy="140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22" y="4806101"/>
            <a:ext cx="4103934" cy="140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00" y="2730482"/>
            <a:ext cx="4111156" cy="140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4950"/>
            <a:ext cx="2133600" cy="273050"/>
          </a:xfrm>
        </p:spPr>
        <p:txBody>
          <a:bodyPr/>
          <a:lstStyle/>
          <a:p>
            <a:fld id="{243FB592-B9A9-49AA-A86F-4031F7B97808}" type="slidenum">
              <a:rPr lang="en-US" smtClean="0"/>
              <a:t>28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7907" y="2773442"/>
            <a:ext cx="42719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" sz="2000" b="1" dirty="0"/>
              <a:t>رقم 1 (20 م </a:t>
            </a:r>
            <a:r>
              <a:rPr lang="ar" sz="2000" b="1" baseline="30000" dirty="0"/>
              <a:t>2 </a:t>
            </a:r>
            <a:r>
              <a:rPr lang="ar" sz="2000" b="1" dirty="0"/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11366" y="2773442"/>
            <a:ext cx="43051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" sz="2000" b="1" dirty="0"/>
              <a:t>رقم 2 (12 م </a:t>
            </a:r>
            <a:r>
              <a:rPr lang="ar" sz="2000" b="1" baseline="30000" dirty="0"/>
              <a:t>2 </a:t>
            </a:r>
            <a:r>
              <a:rPr lang="ar" sz="2000" b="1" dirty="0"/>
              <a:t>)</a:t>
            </a:r>
            <a:endParaRPr lang="en-US" sz="2000" b="1" dirty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77" y="4105014"/>
            <a:ext cx="1267758" cy="64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07" y="3993688"/>
            <a:ext cx="1480520" cy="64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09" y="1339613"/>
            <a:ext cx="4150754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367" y="1339613"/>
            <a:ext cx="4150754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355" y="4030078"/>
            <a:ext cx="2784121" cy="731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4030078"/>
            <a:ext cx="2784122" cy="731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3362566" y="4376587"/>
            <a:ext cx="936000" cy="18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7926121" y="4386213"/>
            <a:ext cx="936000" cy="18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7581015" y="903978"/>
            <a:ext cx="146523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1-2</a:t>
            </a:r>
            <a:endParaRPr lang="el-GR" sz="2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C370BA-7FFD-422B-AEB6-6FDF02AD28B1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151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9983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29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71652" y="2503778"/>
            <a:ext cx="129535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ar-JO" sz="2400" b="1" i="1" dirty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8307" y="2734610"/>
            <a:ext cx="6621676" cy="105705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sz="2200" dirty="0"/>
              <a:t>اجمع نواتج PPD </a:t>
            </a:r>
            <a:r>
              <a:rPr lang="ar" sz="2200" b="1" dirty="0"/>
              <a:t>في </a:t>
            </a:r>
            <a:r>
              <a:rPr lang="ar" sz="2200" dirty="0"/>
              <a:t>كل مساحة مضروبة في </a:t>
            </a:r>
            <a:r>
              <a:rPr lang="ar" sz="2200" b="1" dirty="0"/>
              <a:t>مساحة الأرضية المقابلة</a:t>
            </a:r>
            <a:endParaRPr lang="en-GB" sz="2200" b="1" dirty="0">
              <a:solidFill>
                <a:srgbClr val="FF0000"/>
              </a:solidFill>
            </a:endParaRPr>
          </a:p>
          <a:p>
            <a:pPr marL="0" indent="0" algn="r" rtl="1" fontAlgn="ctr">
              <a:buNone/>
            </a:pPr>
            <a:r>
              <a:rPr lang="ar" sz="2200" dirty="0"/>
              <a:t>((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6 </a:t>
            </a:r>
            <a:r>
              <a:rPr lang="ar" sz="2200" dirty="0"/>
              <a:t>* 12) + 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19 </a:t>
            </a:r>
            <a:r>
              <a:rPr lang="ar" sz="2200" dirty="0"/>
              <a:t>* 15)) = </a:t>
            </a:r>
            <a:r>
              <a:rPr lang="ar" sz="2200" b="1" u="sng" dirty="0"/>
              <a:t>393 </a:t>
            </a:r>
            <a:r>
              <a:rPr lang="ar" sz="2200" b="1" dirty="0"/>
              <a:t>٪ م </a:t>
            </a:r>
            <a:r>
              <a:rPr lang="ar" sz="2200" b="1" baseline="30000" dirty="0"/>
              <a:t>2</a:t>
            </a:r>
            <a:endParaRPr lang="en-US" sz="2200" b="1" baseline="30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6226" y="934673"/>
            <a:ext cx="129535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7776226" y="1614807"/>
            <a:ext cx="129535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12" name="Rectangle 11"/>
          <p:cNvSpPr/>
          <p:nvPr/>
        </p:nvSpPr>
        <p:spPr>
          <a:xfrm>
            <a:off x="348307" y="1938564"/>
            <a:ext cx="78348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200" dirty="0"/>
              <a:t>احسب إجمالي </a:t>
            </a:r>
            <a:r>
              <a:rPr lang="ar" sz="2200" b="1" dirty="0"/>
              <a:t>مساحة الأرضية الداخلية</a:t>
            </a:r>
            <a:r>
              <a:rPr lang="ar" sz="2200" b="1" dirty="0">
                <a:solidFill>
                  <a:srgbClr val="FF0000"/>
                </a:solidFill>
              </a:rPr>
              <a:t> </a:t>
            </a:r>
            <a:r>
              <a:rPr lang="ar" sz="2200" dirty="0"/>
              <a:t>من جميع المساحات المختارة </a:t>
            </a:r>
            <a:r>
              <a:rPr lang="ar" sz="2200" b="1" dirty="0">
                <a:cs typeface="Calibri" panose="020F0502020204030204" pitchFamily="34" charset="0"/>
              </a:rPr>
              <a:t>: 32 م </a:t>
            </a:r>
            <a:r>
              <a:rPr lang="ar" sz="2200" b="1" baseline="30000" dirty="0">
                <a:cs typeface="Calibri" panose="020F0502020204030204" pitchFamily="34" charset="0"/>
              </a:rPr>
              <a:t>2</a:t>
            </a:r>
            <a:r>
              <a:rPr lang="ar" sz="2200" b="1" dirty="0"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2881" y="922823"/>
            <a:ext cx="76884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200" dirty="0"/>
              <a:t>ال</a:t>
            </a:r>
            <a:r>
              <a:rPr lang="ar" sz="2200" b="1" dirty="0"/>
              <a:t> مساحة أرضية داخلية </a:t>
            </a:r>
            <a:r>
              <a:rPr lang="ar" sz="2200" dirty="0"/>
              <a:t>لكل مساحة:</a:t>
            </a:r>
            <a:endParaRPr lang="en-GB" sz="2200" dirty="0"/>
          </a:p>
        </p:txBody>
      </p:sp>
      <p:sp>
        <p:nvSpPr>
          <p:cNvPr id="14" name="Rectangle 13"/>
          <p:cNvSpPr/>
          <p:nvPr/>
        </p:nvSpPr>
        <p:spPr>
          <a:xfrm>
            <a:off x="1195107" y="1271873"/>
            <a:ext cx="47950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ar" sz="2200" dirty="0">
                <a:cs typeface="Calibri" panose="020F0502020204030204" pitchFamily="34" charset="0"/>
              </a:rPr>
              <a:t>المساحة 1: </a:t>
            </a:r>
            <a:r>
              <a:rPr lang="ar" sz="2200" b="1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20 م </a:t>
            </a:r>
            <a:r>
              <a:rPr lang="ar" sz="2200" b="1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  </a:t>
            </a:r>
            <a:r>
              <a:rPr lang="ar" sz="2200" dirty="0">
                <a:cs typeface="Calibri" panose="020F0502020204030204" pitchFamily="34" charset="0"/>
              </a:rPr>
              <a:t>المساحة </a:t>
            </a:r>
            <a:r>
              <a:rPr lang="ar" sz="2200" dirty="0"/>
              <a:t>2:12 </a:t>
            </a:r>
            <a:r>
              <a:rPr lang="ar" sz="2200" b="1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م </a:t>
            </a:r>
            <a:r>
              <a:rPr lang="ar" sz="2200" b="1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 </a:t>
            </a:r>
            <a:r>
              <a:rPr lang="ar" sz="2200" dirty="0">
                <a:cs typeface="Calibri" panose="020F0502020204030204" pitchFamily="34" charset="0"/>
              </a:rPr>
              <a:t>_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37400" y="3878632"/>
            <a:ext cx="122960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6</a:t>
            </a:r>
            <a:endParaRPr lang="el-GR" sz="2400" dirty="0"/>
          </a:p>
        </p:txBody>
      </p:sp>
      <p:sp>
        <p:nvSpPr>
          <p:cNvPr id="19" name="Rectangle 18"/>
          <p:cNvSpPr/>
          <p:nvPr/>
        </p:nvSpPr>
        <p:spPr>
          <a:xfrm>
            <a:off x="289604" y="4021677"/>
            <a:ext cx="25277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200" b="1" dirty="0"/>
              <a:t>احسب متوسط </a:t>
            </a:r>
            <a:r>
              <a:rPr lang="ar" sz="2400" b="1" dirty="0"/>
              <a:t>PPD</a:t>
            </a:r>
            <a:endParaRPr lang="en-GB" sz="2200" dirty="0"/>
          </a:p>
        </p:txBody>
      </p:sp>
      <p:grpSp>
        <p:nvGrpSpPr>
          <p:cNvPr id="3" name="Group 2"/>
          <p:cNvGrpSpPr/>
          <p:nvPr/>
        </p:nvGrpSpPr>
        <p:grpSpPr>
          <a:xfrm>
            <a:off x="1965680" y="4228914"/>
            <a:ext cx="5920105" cy="1874041"/>
            <a:chOff x="1965680" y="4278790"/>
            <a:chExt cx="5920105" cy="1874041"/>
          </a:xfrm>
        </p:grpSpPr>
        <p:grpSp>
          <p:nvGrpSpPr>
            <p:cNvPr id="15" name="Group 14"/>
            <p:cNvGrpSpPr/>
            <p:nvPr/>
          </p:nvGrpSpPr>
          <p:grpSpPr>
            <a:xfrm>
              <a:off x="5132888" y="4278790"/>
              <a:ext cx="2752897" cy="1747344"/>
              <a:chOff x="6383874" y="4037866"/>
              <a:chExt cx="2752897" cy="1747344"/>
            </a:xfrm>
          </p:grpSpPr>
          <p:pic>
            <p:nvPicPr>
              <p:cNvPr id="16" name="Picture 1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83874" y="4037866"/>
                <a:ext cx="2643338" cy="17473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6519607" y="4783612"/>
                    <a:ext cx="2617164" cy="60016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0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800" b="1" i="1" u="sng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m:t>%</m:t>
                          </m:r>
                        </m:oMath>
                      </m:oMathPara>
                    </a14:m>
                    <a:endParaRPr lang="en-GB" sz="2800" b="1" u="sng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9607" y="4783612"/>
                    <a:ext cx="2617164" cy="6001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 xmlns:a="http://schemas.openxmlformats.org/drawingml/2006/main">
                      <a:rPr lang="a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2" name="Rectangle 21"/>
            <p:cNvSpPr/>
            <p:nvPr/>
          </p:nvSpPr>
          <p:spPr>
            <a:xfrm>
              <a:off x="5222537" y="486295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a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965680" y="4550679"/>
              <a:ext cx="2384926" cy="1547878"/>
              <a:chOff x="1965680" y="4401248"/>
              <a:chExt cx="2384926" cy="1547878"/>
            </a:xfrm>
          </p:grpSpPr>
          <p:sp>
            <p:nvSpPr>
              <p:cNvPr id="20" name="Rounded Rectangle 19"/>
              <p:cNvSpPr/>
              <p:nvPr/>
            </p:nvSpPr>
            <p:spPr>
              <a:xfrm>
                <a:off x="2052994" y="5409126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ar" sz="2800" u="sng" dirty="0">
                    <a:solidFill>
                      <a:schemeClr val="tx1"/>
                    </a:solidFill>
                  </a:rPr>
                  <a:t>32 </a:t>
                </a:r>
                <a:r>
                  <a:rPr lang="ar" sz="2800" dirty="0">
                    <a:solidFill>
                      <a:schemeClr val="tx1"/>
                    </a:solidFill>
                  </a:rPr>
                  <a:t>( </a:t>
                </a:r>
                <a:r>
                  <a:rPr lang="ar" sz="2800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م </a:t>
                </a:r>
                <a:r>
                  <a:rPr lang="ar" sz="2800" baseline="30000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2 </a:t>
                </a:r>
                <a:r>
                  <a:rPr lang="ar" sz="2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en-US" sz="28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2052994" y="4463692"/>
                <a:ext cx="2210298" cy="54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ar" sz="2800" u="sng" dirty="0">
                    <a:solidFill>
                      <a:schemeClr val="tx1"/>
                    </a:solidFill>
                  </a:rPr>
                  <a:t>393</a:t>
                </a:r>
                <a:r>
                  <a:rPr lang="ar" sz="2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ar" sz="2800" dirty="0">
                    <a:solidFill>
                      <a:schemeClr val="tx1"/>
                    </a:solidFill>
                  </a:rPr>
                  <a:t>(٪</a:t>
                </a:r>
                <a:r>
                  <a:rPr lang="ar" sz="2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ar" sz="2800" dirty="0">
                    <a:solidFill>
                      <a:schemeClr val="tx1"/>
                    </a:solidFill>
                  </a:rPr>
                  <a:t>م </a:t>
                </a:r>
                <a:r>
                  <a:rPr lang="ar" sz="2800" baseline="30000" dirty="0">
                    <a:solidFill>
                      <a:schemeClr val="tx1"/>
                    </a:solidFill>
                  </a:rPr>
                  <a:t>2 </a:t>
                </a:r>
                <a:r>
                  <a:rPr lang="ar" sz="2800" dirty="0">
                    <a:solidFill>
                      <a:schemeClr val="tx1"/>
                    </a:solidFill>
                  </a:rPr>
                  <a:t>)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965680" y="4401248"/>
                <a:ext cx="2384926" cy="92333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ar" sz="5400" b="1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______</a:t>
                </a:r>
                <a:endParaRPr lang="en-US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24" name="Right Brace 23"/>
            <p:cNvSpPr/>
            <p:nvPr/>
          </p:nvSpPr>
          <p:spPr>
            <a:xfrm>
              <a:off x="4404449" y="4496405"/>
              <a:ext cx="667265" cy="1656426"/>
            </a:xfrm>
            <a:prstGeom prst="rightBrac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7F07445-3E31-4609-BE29-0F854FCF23AA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4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7137"/>
            <a:ext cx="2133600" cy="248163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50605" y="857630"/>
            <a:ext cx="114044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49" y="1535425"/>
            <a:ext cx="6355359" cy="3598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JO" dirty="0"/>
              <a:t>يرتبط الإحساس الحراري للإنسان بشكل أساسي بالتوازن الحراري للجسم ككل</a:t>
            </a:r>
          </a:p>
          <a:p>
            <a:pPr marL="0" indent="0" algn="r" rtl="1">
              <a:buNone/>
            </a:pPr>
            <a:r>
              <a:rPr lang="ar-JO" dirty="0"/>
              <a:t>تستجيب الراحة الحرارية لتفاعل المعايير المختلفة</a:t>
            </a:r>
          </a:p>
          <a:p>
            <a:pPr marL="0" indent="0" algn="r" rtl="1">
              <a:buNone/>
            </a:pPr>
            <a:r>
              <a:rPr lang="ar" b="1" dirty="0"/>
              <a:t>المادية </a:t>
            </a:r>
            <a:r>
              <a:rPr lang="ar" dirty="0"/>
              <a:t>(مثل درجة حرارة الهواء والرطوبة ، متوسط درجة الحرارة المشعة ، سرعة الهواء)</a:t>
            </a:r>
            <a:r>
              <a:rPr lang="ar" b="1" dirty="0"/>
              <a:t> 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b="1" dirty="0"/>
              <a:t>الشخصية </a:t>
            </a:r>
            <a:r>
              <a:rPr lang="ar" dirty="0"/>
              <a:t>( مثل النشاط البدني والملابس </a:t>
            </a:r>
            <a:r>
              <a:rPr lang="ar" b="1" dirty="0"/>
              <a:t>)</a:t>
            </a:r>
          </a:p>
          <a:p>
            <a:pPr algn="r" rtl="1">
              <a:buFont typeface="Courier New" panose="02070309020205020404" pitchFamily="49" charset="0"/>
              <a:buChar char="o"/>
            </a:pPr>
            <a:r>
              <a:rPr lang="ar" b="1" dirty="0"/>
              <a:t>عضوي </a:t>
            </a:r>
            <a:r>
              <a:rPr lang="ar" dirty="0"/>
              <a:t>(مثل العمر والجنس والخصائص الوطنية ل</a:t>
            </a:r>
            <a:r>
              <a:rPr lang="ar-JO" dirty="0"/>
              <a:t>لمستخدمين</a:t>
            </a:r>
            <a:r>
              <a:rPr lang="ar" dirty="0"/>
              <a:t>)</a:t>
            </a:r>
          </a:p>
          <a:p>
            <a:pPr algn="r" rtl="1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094" y="2185747"/>
            <a:ext cx="2340470" cy="233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F528165-15A4-47EF-A688-7EF63F7FD5B3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845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BB2CB7-D02D-481E-9CAE-E162B633AA70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375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292"/>
            <a:ext cx="8291264" cy="4525963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الظروف الداخلية في مكان واحد في مبنى إداري:</a:t>
            </a:r>
          </a:p>
          <a:p>
            <a:pPr lvl="0" algn="r" rt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1800" dirty="0">
                <a:solidFill>
                  <a:prstClr val="black"/>
                </a:solidFill>
              </a:rPr>
              <a:t>درجة الحرارة  ( درجة مئوية ) </a:t>
            </a:r>
            <a:r>
              <a:rPr lang="ar-JO" sz="1800" dirty="0">
                <a:solidFill>
                  <a:prstClr val="black"/>
                </a:solidFill>
              </a:rPr>
              <a:t>                   </a:t>
            </a:r>
            <a:r>
              <a:rPr lang="ar" sz="1800" dirty="0"/>
              <a:t>19</a:t>
            </a:r>
          </a:p>
          <a:p>
            <a:pPr lvl="0" algn="r" rt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1800" dirty="0"/>
              <a:t>الرطوبة النسبية (٪) </a:t>
            </a:r>
            <a:r>
              <a:rPr lang="ar-JO" sz="1800" dirty="0"/>
              <a:t>                               </a:t>
            </a:r>
            <a:r>
              <a:rPr lang="ar" sz="1800" dirty="0"/>
              <a:t>40</a:t>
            </a:r>
          </a:p>
          <a:p>
            <a:pPr lvl="0" algn="r" rt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سرعة الهواء (م / ث)</a:t>
            </a:r>
            <a:r>
              <a:rPr lang="ar-JO" sz="1800" dirty="0">
                <a:solidFill>
                  <a:prstClr val="black"/>
                </a:solidFill>
                <a:cs typeface="Calibri" panose="020F0502020204030204" pitchFamily="34" charset="0"/>
              </a:rPr>
              <a:t>                                    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 0.1</a:t>
            </a:r>
            <a:r>
              <a:rPr lang="ar-JO" sz="1800" dirty="0">
                <a:solidFill>
                  <a:prstClr val="black"/>
                </a:solidFill>
                <a:cs typeface="Calibri" panose="020F0502020204030204" pitchFamily="34" charset="0"/>
              </a:rPr>
              <a:t>              </a:t>
            </a:r>
            <a:endParaRPr lang="en-US" sz="18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lvl="0" algn="r" rt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متوسط درجة الحرارة المشعة ( </a:t>
            </a:r>
            <a:r>
              <a:rPr lang="ar" sz="18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o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C ) </a:t>
            </a:r>
            <a:r>
              <a:rPr lang="ar-JO" sz="1800" dirty="0">
                <a:solidFill>
                  <a:prstClr val="black"/>
                </a:solidFill>
                <a:cs typeface="Calibri" panose="020F0502020204030204" pitchFamily="34" charset="0"/>
              </a:rPr>
              <a:t>             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يفترض db + 2 </a:t>
            </a:r>
            <a:r>
              <a:rPr lang="ar" sz="18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o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C.</a:t>
            </a:r>
          </a:p>
          <a:p>
            <a:pPr lvl="0" algn="r" rt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نشاط ال</a:t>
            </a:r>
            <a:r>
              <a:rPr lang="ar-JO" sz="1800" dirty="0">
                <a:solidFill>
                  <a:prstClr val="black"/>
                </a:solidFill>
                <a:cs typeface="Calibri" panose="020F0502020204030204" pitchFamily="34" charset="0"/>
              </a:rPr>
              <a:t>مستخدم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 ،</a:t>
            </a:r>
            <a:r>
              <a:rPr lang="ar-JO" sz="1800" dirty="0">
                <a:solidFill>
                  <a:prstClr val="black"/>
                </a:solidFill>
                <a:cs typeface="Calibri" panose="020F0502020204030204" pitchFamily="34" charset="0"/>
              </a:rPr>
              <a:t>                                      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 جالس</a:t>
            </a:r>
            <a:r>
              <a:rPr lang="ar-JO" sz="1800" dirty="0">
                <a:solidFill>
                  <a:prstClr val="black"/>
                </a:solidFill>
                <a:cs typeface="Calibri" panose="020F0502020204030204" pitchFamily="34" charset="0"/>
              </a:rPr>
              <a:t> و قراءة </a:t>
            </a:r>
            <a:endParaRPr lang="ar" sz="18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lvl="0" algn="r" rt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مجموعات الملابس</a:t>
            </a:r>
            <a:r>
              <a:rPr lang="ar-JO" sz="1800" dirty="0">
                <a:solidFill>
                  <a:prstClr val="black"/>
                </a:solidFill>
                <a:cs typeface="Calibri" panose="020F0502020204030204" pitchFamily="34" charset="0"/>
              </a:rPr>
              <a:t>                                      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 بدلة العمل النموذجية ( ملابس </a:t>
            </a:r>
            <a:r>
              <a:rPr lang="ar" sz="1800" dirty="0">
                <a:cs typeface="Calibri" panose="020F0502020204030204" pitchFamily="34" charset="0"/>
              </a:rPr>
              <a:t>الشتاء </a:t>
            </a:r>
            <a:r>
              <a:rPr lang="ar" sz="1800" dirty="0">
                <a:solidFill>
                  <a:prstClr val="black"/>
                </a:solidFill>
                <a:cs typeface="Calibri" panose="020F0502020204030204" pitchFamily="34" charset="0"/>
              </a:rPr>
              <a:t>الداخلية)</a:t>
            </a:r>
            <a:endParaRPr lang="en-US" sz="18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r" rtl="1">
              <a:buNone/>
            </a:pPr>
            <a:endParaRPr lang="en-US" sz="1000" dirty="0"/>
          </a:p>
          <a:p>
            <a:pPr marL="0" indent="0" algn="ctr" rtl="1">
              <a:buNone/>
            </a:pPr>
            <a:r>
              <a:rPr lang="ar" sz="2000" i="1" dirty="0"/>
              <a:t>أدخل البيانات لحل التمرين</a:t>
            </a:r>
          </a:p>
          <a:p>
            <a:pPr marL="0" indent="0" algn="ctr" rtl="1">
              <a:buNone/>
            </a:pPr>
            <a:r>
              <a:rPr lang="ar" sz="1200" i="1" dirty="0"/>
              <a:t>http:// Comfort.cbe.berkeley.edu /</a:t>
            </a:r>
          </a:p>
          <a:p>
            <a:pPr marL="0" indent="0" algn="ctr" rtl="1">
              <a:buNone/>
            </a:pPr>
            <a:endParaRPr lang="en-US" sz="2000" i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07" y="4821326"/>
            <a:ext cx="842727" cy="811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45792" y="3756849"/>
            <a:ext cx="8514080" cy="765834"/>
            <a:chOff x="484500" y="4960702"/>
            <a:chExt cx="8514080" cy="765834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484500" y="4960702"/>
              <a:ext cx="8514080" cy="76583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PPD للمبنى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288" y="5025299"/>
              <a:ext cx="550437" cy="6366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DC1B30A-1AE6-4AD6-A4CA-5068764A9699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24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3149" y="1609567"/>
            <a:ext cx="6137773" cy="428323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" sz="2400" dirty="0"/>
              <a:t>تسمح مؤشرات الراحة الحرارية </a:t>
            </a:r>
            <a:r>
              <a:rPr lang="a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المتوقعة للمتوسط الصوتي </a:t>
            </a:r>
            <a:r>
              <a:rPr lang="ar" sz="2400" dirty="0"/>
              <a:t>( </a:t>
            </a:r>
            <a:r>
              <a:rPr lang="ar" sz="2400" b="1" dirty="0"/>
              <a:t>PMV) </a:t>
            </a:r>
            <a:r>
              <a:rPr lang="ar" sz="2400" dirty="0"/>
              <a:t>والنسبة </a:t>
            </a:r>
            <a:r>
              <a:rPr lang="a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المئوية المتوقعة غير ال</a:t>
            </a:r>
            <a:r>
              <a:rPr lang="ar-J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</a:t>
            </a:r>
            <a:r>
              <a:rPr lang="a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ضية </a:t>
            </a:r>
            <a:r>
              <a:rPr lang="ar" sz="2400" dirty="0"/>
              <a:t>( </a:t>
            </a:r>
            <a:r>
              <a:rPr lang="ar" sz="2400" b="1" dirty="0"/>
              <a:t>PPD) </a:t>
            </a:r>
            <a:r>
              <a:rPr lang="ar" sz="2400" dirty="0"/>
              <a:t>بالتنبؤ بالإحساس الحراري العام ودرجة الانزعاج (عدم الرضا الحراري) للأشخاص المعرضين لبيئات حرارية </a:t>
            </a:r>
            <a:endParaRPr lang="en-US" sz="2400" dirty="0"/>
          </a:p>
          <a:p>
            <a:pPr marL="0" indent="0" algn="r" rtl="1">
              <a:buNone/>
            </a:pPr>
            <a:r>
              <a:rPr lang="ar-JO" sz="2400" dirty="0"/>
              <a:t>أنها تمكن من التحديد التحليلي وتفسير الراحة الحرارية الداخلية ، مما يعطي الظروف البيئية التي تعتبر مقبولة للراحة الحرارية العامة وكذلك تلك التي تمثل عدم الراحة المحلية</a:t>
            </a:r>
            <a:endParaRPr lang="en-US" sz="2400" i="1" u="sng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8600"/>
            <a:ext cx="2133600" cy="294159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 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6445011" y="3710862"/>
            <a:ext cx="5517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600" dirty="0">
                <a:solidFill>
                  <a:schemeClr val="bg1"/>
                </a:solidFill>
                <a:latin typeface="Arial Narrow" panose="020B0606020202030204" pitchFamily="34" charset="0"/>
              </a:rPr>
              <a:t>المصدر IPCC</a:t>
            </a:r>
            <a:endParaRPr lang="en-GB" sz="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445011" y="4873245"/>
            <a:ext cx="2615448" cy="947768"/>
            <a:chOff x="6333834" y="3559280"/>
            <a:chExt cx="2704591" cy="11248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3834" y="3838539"/>
              <a:ext cx="2704591" cy="845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153787" y="3559280"/>
              <a:ext cx="10618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ar" sz="1600" b="1" dirty="0"/>
                <a:t>مقياس PMV</a:t>
              </a:r>
              <a:endParaRPr lang="en-US" sz="1600" b="1" dirty="0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215" y="4142565"/>
            <a:ext cx="2210975" cy="73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714" y="2497582"/>
            <a:ext cx="2518557" cy="1516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220" y="1557528"/>
            <a:ext cx="1828800" cy="92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62FE296-BF05-461F-9EF0-7C9521F596A7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51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5015"/>
            <a:ext cx="2133600" cy="282985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987608" y="838031"/>
            <a:ext cx="167178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JO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it-IT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93038"/>
            <a:ext cx="8900850" cy="421377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b="1" dirty="0"/>
              <a:t>العوامل التي يمكن أن تسبب عدم الراحة الحرارية </a:t>
            </a:r>
            <a:endParaRPr lang="en-US" dirty="0"/>
          </a:p>
          <a:p>
            <a:pPr marL="0" lvl="0" indent="0" algn="r" rtl="1">
              <a:buNone/>
            </a:pPr>
            <a:r>
              <a:rPr lang="ar" dirty="0"/>
              <a:t>إن الإحساس بالراحة الحرارية أو عدم الراحة هو في الواقع أكثر تعقيدًا من تحديد نطاق درجة حرارة أعلى وأقل ، أو اعتبار جسم الإنسان ككل .</a:t>
            </a:r>
          </a:p>
          <a:p>
            <a:pPr marL="0" lvl="0" indent="0" algn="r" rtl="1">
              <a:buNone/>
            </a:pPr>
            <a:r>
              <a:rPr lang="ar" dirty="0"/>
              <a:t>قضايا يجب مراعاتها:</a:t>
            </a:r>
            <a:endParaRPr lang="en-US" dirty="0"/>
          </a:p>
          <a:p>
            <a:pPr lvl="0" algn="r" rtl="1">
              <a:buFont typeface="Courier New" panose="02070309020205020404" pitchFamily="49" charset="0"/>
              <a:buChar char="o"/>
            </a:pPr>
            <a:r>
              <a:rPr lang="ar" dirty="0"/>
              <a:t>فجوات</a:t>
            </a:r>
            <a:endParaRPr lang="en-US" dirty="0"/>
          </a:p>
          <a:p>
            <a:pPr lvl="0" algn="r" rtl="1">
              <a:buFont typeface="Courier New" panose="02070309020205020404" pitchFamily="49" charset="0"/>
              <a:buChar char="o"/>
            </a:pPr>
            <a:r>
              <a:rPr lang="ar-JO" dirty="0"/>
              <a:t>الاختلافات الرأسية في درجة حرارة الهواء</a:t>
            </a:r>
            <a:r>
              <a:rPr lang="ar" dirty="0"/>
              <a:t> </a:t>
            </a:r>
            <a:endParaRPr lang="en-US" dirty="0"/>
          </a:p>
          <a:p>
            <a:pPr lvl="0" algn="r" rtl="1">
              <a:buFont typeface="Courier New" panose="02070309020205020404" pitchFamily="49" charset="0"/>
              <a:buChar char="o"/>
            </a:pPr>
            <a:r>
              <a:rPr lang="ar" dirty="0"/>
              <a:t>درجة حرارة ال</a:t>
            </a:r>
            <a:r>
              <a:rPr lang="ar-JO" dirty="0"/>
              <a:t>طابق</a:t>
            </a:r>
            <a:endParaRPr lang="ar" dirty="0"/>
          </a:p>
          <a:p>
            <a:pPr lvl="0" algn="r" rtl="1">
              <a:buFont typeface="Courier New" panose="02070309020205020404" pitchFamily="49" charset="0"/>
              <a:buChar char="o"/>
            </a:pPr>
            <a:r>
              <a:rPr lang="ar-JO" dirty="0"/>
              <a:t>عدم تناسق درجة الحرارة المشعة</a:t>
            </a:r>
            <a:endParaRPr lang="en-US" b="1" u="sng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D32557-05CD-45FC-B83E-40742AD76354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4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969177"/>
              </p:ext>
            </p:extLst>
          </p:nvPr>
        </p:nvGraphicFramePr>
        <p:xfrm>
          <a:off x="379435" y="1811498"/>
          <a:ext cx="8182272" cy="1828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24454"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وصف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noProof="0" dirty="0"/>
                        <a:t>وحدة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مرحلة المشروع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مصدر البيانات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447505">
                <a:tc>
                  <a:txBody>
                    <a:bodyPr/>
                    <a:lstStyle/>
                    <a:p>
                      <a:pPr algn="r" rtl="1"/>
                      <a:r>
                        <a:rPr lang="ar" sz="1800" u="none" strike="noStrike" kern="1200" noProof="0" dirty="0">
                          <a:effectLst/>
                        </a:rPr>
                        <a:t>وتوقع</a:t>
                      </a:r>
                      <a:r>
                        <a:rPr lang="ar" sz="1800" u="none" strike="noStrike" kern="1200" baseline="0" noProof="0" dirty="0">
                          <a:effectLst/>
                        </a:rPr>
                        <a:t> </a:t>
                      </a:r>
                      <a:r>
                        <a:rPr lang="ar" sz="1800" u="none" strike="noStrike" kern="1200" noProof="0" dirty="0">
                          <a:effectLst/>
                        </a:rPr>
                        <a:t>النسبة </a:t>
                      </a:r>
                      <a:r>
                        <a:rPr lang="ar" sz="1800" u="none" kern="1200" noProof="0" dirty="0">
                          <a:effectLst/>
                        </a:rPr>
                        <a:t>المئوية</a:t>
                      </a:r>
                    </a:p>
                    <a:p>
                      <a:pPr algn="r" rtl="1"/>
                      <a:r>
                        <a:rPr lang="ar" sz="1800" kern="1200" noProof="0" dirty="0">
                          <a:effectLst/>
                        </a:rPr>
                        <a:t>غير</a:t>
                      </a:r>
                      <a:r>
                        <a:rPr lang="ar-JO" sz="1800" kern="1200" noProof="0" dirty="0">
                          <a:effectLst/>
                        </a:rPr>
                        <a:t>المرضية</a:t>
                      </a:r>
                      <a:r>
                        <a:rPr lang="ar" sz="1800" kern="1200" noProof="0" dirty="0">
                          <a:effectLst/>
                        </a:rPr>
                        <a:t>(PPD)</a:t>
                      </a:r>
                      <a:endParaRPr lang="en-US" sz="1800" u="sng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1800" kern="1200" noProof="0" dirty="0">
                        <a:effectLst/>
                      </a:endParaRPr>
                    </a:p>
                    <a:p>
                      <a:pPr algn="ctr" rtl="1"/>
                      <a:r>
                        <a:rPr lang="ar" sz="1800" kern="1200" noProof="0" dirty="0">
                          <a:effectLst/>
                        </a:rPr>
                        <a:t>٪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تصميم</a:t>
                      </a:r>
                    </a:p>
                    <a:p>
                      <a:pPr algn="r" rtl="1"/>
                      <a:r>
                        <a:rPr lang="ar" noProof="0" dirty="0"/>
                        <a:t>____________</a:t>
                      </a:r>
                    </a:p>
                    <a:p>
                      <a:pPr algn="r" rtl="1"/>
                      <a:endParaRPr lang="en-US" noProof="0" dirty="0"/>
                    </a:p>
                    <a:p>
                      <a:pPr algn="r" rtl="1"/>
                      <a:r>
                        <a:rPr lang="ar-JO" u="none" noProof="0" dirty="0"/>
                        <a:t>الاستخدام</a:t>
                      </a:r>
                      <a:endParaRPr lang="en-US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تقدير</a:t>
                      </a:r>
                    </a:p>
                    <a:p>
                      <a:pPr algn="r" rtl="1"/>
                      <a:r>
                        <a:rPr lang="ar" noProof="0" dirty="0"/>
                        <a:t>____________</a:t>
                      </a:r>
                    </a:p>
                    <a:p>
                      <a:pPr algn="r" rtl="1"/>
                      <a:endParaRPr lang="en-US" noProof="0" dirty="0"/>
                    </a:p>
                    <a:p>
                      <a:pPr algn="r" rtl="1"/>
                      <a:r>
                        <a:rPr lang="ar" u="none" strike="noStrike" noProof="0" dirty="0"/>
                        <a:t>قياس</a:t>
                      </a:r>
                      <a:endParaRPr lang="en-US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742285" y="791023"/>
            <a:ext cx="165943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endParaRPr lang="it-IT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12B8C35-9F8C-4559-835D-922182256600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03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02208"/>
            <a:ext cx="8418576" cy="45006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r" rtl="1">
              <a:spcBef>
                <a:spcPts val="1200"/>
              </a:spcBef>
              <a:buNone/>
            </a:pPr>
            <a:endParaRPr lang="en-US" sz="2400" dirty="0"/>
          </a:p>
          <a:p>
            <a:pPr marL="0" indent="0" algn="r" rtl="1">
              <a:spcBef>
                <a:spcPts val="1200"/>
              </a:spcBef>
              <a:buNone/>
            </a:pPr>
            <a:r>
              <a:rPr lang="ar" sz="2400" dirty="0"/>
              <a:t>تسهيل تقييم ظروف الراحة الحرارية الداخلية</a:t>
            </a:r>
            <a:endParaRPr lang="en-US" sz="2400" dirty="0"/>
          </a:p>
          <a:p>
            <a:pPr marL="0" indent="0" algn="r" rtl="1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8600"/>
            <a:ext cx="2133600" cy="27940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856" y="2616601"/>
            <a:ext cx="3379407" cy="337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852CCA-65EB-4747-9283-F0B8DF7C3689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65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7137"/>
            <a:ext cx="2133600" cy="248163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555121" y="857630"/>
            <a:ext cx="24379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49" y="1535425"/>
            <a:ext cx="8655524" cy="3598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dirty="0"/>
              <a:t>حدود التقييم هي المبنى.</a:t>
            </a:r>
          </a:p>
          <a:p>
            <a:pPr marL="0" indent="0" algn="r" rtl="1">
              <a:buNone/>
            </a:pPr>
            <a:endParaRPr lang="en-GB" sz="1200" dirty="0"/>
          </a:p>
          <a:p>
            <a:pPr marL="0" indent="0" algn="r" rtl="1">
              <a:buNone/>
            </a:pPr>
            <a:r>
              <a:rPr lang="ar" dirty="0"/>
              <a:t>الحسابات في جميع المساحات مع الوظائف المميزة للمبنى (على سبيل المثال ، مساحات المكاتب ، غرفة الاجتماعات ، الكافيتريا) ، اتجاهات مختلفة (على سبيل المثال على جانب الواجهة المواجهة للشارع) ، وال</a:t>
            </a:r>
            <a:r>
              <a:rPr lang="ar-JO" dirty="0"/>
              <a:t>طوابق</a:t>
            </a:r>
            <a:r>
              <a:rPr lang="ar" dirty="0"/>
              <a:t> (مثل الطابق الأول والأوسط والأخير). يتم إجراء الحسابات أيضًا في المساحات التي يتم فيها ملاحظة أو توقع القيم القصوى للمع</a:t>
            </a:r>
            <a:r>
              <a:rPr lang="ar-JO" dirty="0"/>
              <a:t>ايير</a:t>
            </a:r>
            <a:r>
              <a:rPr lang="ar" dirty="0"/>
              <a:t> الحرارية (على سبيل المثال ، المناطق المشغولة بالقرب من النوافذ ، ومنافذ الموزع ، والزوايا ، والمداخل). ثم يتم حساب قيمة المؤشر للمبنى كمتوسط مرجح للقياسات المقابلة</a:t>
            </a:r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0979615-9394-4148-AE6F-8454A25C0037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07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7137"/>
            <a:ext cx="2133600" cy="248163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703402" y="924238"/>
            <a:ext cx="2833322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it-IT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49" y="1535425"/>
            <a:ext cx="8655524" cy="3598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dirty="0"/>
              <a:t>يتم حساب المؤشر </a:t>
            </a:r>
            <a:r>
              <a:rPr lang="ar" u="sng" dirty="0"/>
              <a:t>لفترات الصيف أو الشتاء </a:t>
            </a:r>
            <a:r>
              <a:rPr lang="ar" dirty="0"/>
              <a:t>مع الأخذ في الاعتبار الظروف السائدة المختلفة والملابس وما إلى ذلك. وهذا يعتمد على الأولويات الرئيسية من حيث ظروف عدم الراحة الحرارية خلال الصيف أو الشتاء.</a:t>
            </a:r>
            <a:endParaRPr lang="en-GB" dirty="0"/>
          </a:p>
          <a:p>
            <a:pPr marL="0" indent="0" algn="r" rtl="1">
              <a:buNone/>
            </a:pPr>
            <a:r>
              <a:rPr lang="ar" dirty="0"/>
              <a:t>الفترة الزمنية (الصيف أو الشتاء) </a:t>
            </a:r>
            <a:r>
              <a:rPr lang="ar-JO" dirty="0"/>
              <a:t>المأخوذة </a:t>
            </a:r>
            <a:r>
              <a:rPr lang="ar" dirty="0"/>
              <a:t>في الحسابات </a:t>
            </a:r>
            <a:r>
              <a:rPr lang="ar-JO" dirty="0"/>
              <a:t>يجب توضيحها جيداً</a:t>
            </a:r>
            <a:r>
              <a:rPr lang="ar" dirty="0"/>
              <a:t> ومراعاتها أثناء التحليل .</a:t>
            </a:r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د.2 .3 </a:t>
            </a:r>
            <a:r>
              <a:rPr lang="ar" sz="2800" dirty="0"/>
              <a:t>- مؤشر الراحة الحرارية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723268D-B4DA-43B8-AA4F-649B20CB36AE}"/>
              </a:ext>
            </a:extLst>
          </p:cNvPr>
          <p:cNvSpPr/>
          <p:nvPr/>
        </p:nvSpPr>
        <p:spPr>
          <a:xfrm>
            <a:off x="2236573" y="6014741"/>
            <a:ext cx="1927654" cy="533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1710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8A33C0-8BA7-40F4-AE77-590ED8FAAFD4}"/>
</file>

<file path=customXml/itemProps2.xml><?xml version="1.0" encoding="utf-8"?>
<ds:datastoreItem xmlns:ds="http://schemas.openxmlformats.org/officeDocument/2006/customXml" ds:itemID="{BD36E39B-4D6A-4289-BB15-2C5056DAC9C7}">
  <ds:schemaRefs>
    <ds:schemaRef ds:uri="019ad8dd-0490-40d8-9346-bcbaec298f68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7703844f-ab03-448f-aed1-f35d29f3bcba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85E547E-3341-468E-A08F-4E3575625B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18221</TotalTime>
  <Words>2210</Words>
  <Application>Microsoft Office PowerPoint</Application>
  <PresentationFormat>On-screen Show (4:3)</PresentationFormat>
  <Paragraphs>288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 Narrow</vt:lpstr>
      <vt:lpstr>Calibri</vt:lpstr>
      <vt:lpstr>Cambria Math</vt:lpstr>
      <vt:lpstr>Courier New</vt:lpstr>
      <vt:lpstr>Symbol</vt:lpstr>
      <vt:lpstr>Times New Roman</vt:lpstr>
      <vt:lpstr>Wingdings</vt:lpstr>
      <vt:lpstr>Larissa</vt:lpstr>
      <vt:lpstr>PowerPoint Presentation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  <vt:lpstr>د.2 .3 - مؤشر الراحة الحرارية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328</cp:revision>
  <dcterms:created xsi:type="dcterms:W3CDTF">2017-01-09T10:20:00Z</dcterms:created>
  <dcterms:modified xsi:type="dcterms:W3CDTF">2023-04-07T08:30:19Z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